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vml" ContentType="application/vnd.openxmlformats-officedocument.vmlDrawing"/>
  <Default Extension="JPG" ContentType="image/pn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3" r:id="rId1"/>
    <p:sldMasterId id="2147483648" r:id="rId2"/>
  </p:sldMasterIdLst>
  <p:notesMasterIdLst>
    <p:notesMasterId r:id="rId34"/>
  </p:notesMasterIdLst>
  <p:handoutMasterIdLst>
    <p:handoutMasterId r:id="rId35"/>
  </p:handoutMasterIdLst>
  <p:sldIdLst>
    <p:sldId id="287" r:id="rId3"/>
    <p:sldId id="306" r:id="rId4"/>
    <p:sldId id="288" r:id="rId5"/>
    <p:sldId id="289" r:id="rId6"/>
    <p:sldId id="307" r:id="rId7"/>
    <p:sldId id="290" r:id="rId8"/>
    <p:sldId id="308" r:id="rId9"/>
    <p:sldId id="309" r:id="rId10"/>
    <p:sldId id="310" r:id="rId11"/>
    <p:sldId id="291" r:id="rId12"/>
    <p:sldId id="311" r:id="rId13"/>
    <p:sldId id="312" r:id="rId14"/>
    <p:sldId id="292" r:id="rId15"/>
    <p:sldId id="300" r:id="rId16"/>
    <p:sldId id="301" r:id="rId17"/>
    <p:sldId id="313" r:id="rId18"/>
    <p:sldId id="293" r:id="rId19"/>
    <p:sldId id="302" r:id="rId20"/>
    <p:sldId id="303" r:id="rId21"/>
    <p:sldId id="304" r:id="rId22"/>
    <p:sldId id="305" r:id="rId23"/>
    <p:sldId id="317" r:id="rId24"/>
    <p:sldId id="318" r:id="rId25"/>
    <p:sldId id="294" r:id="rId26"/>
    <p:sldId id="296" r:id="rId27"/>
    <p:sldId id="295" r:id="rId28"/>
    <p:sldId id="314" r:id="rId29"/>
    <p:sldId id="299" r:id="rId30"/>
    <p:sldId id="315" r:id="rId31"/>
    <p:sldId id="298" r:id="rId32"/>
    <p:sldId id="316" r:id="rId3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D13B"/>
    <a:srgbClr val="CC3300"/>
    <a:srgbClr val="FF3300"/>
    <a:srgbClr val="CCCCFF"/>
    <a:srgbClr val="99CCFF"/>
    <a:srgbClr val="9999FF"/>
    <a:srgbClr val="6699FF"/>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48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 Id="rId2" Type="http://schemas.openxmlformats.org/officeDocument/2006/relationships/image" Target="../media/image6.emf"/><Relationship Id="rId3"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A51FFE3-4A8B-1948-AA73-A5586C766C57}" type="datetimeFigureOut">
              <a:rPr lang="en-US" smtClean="0"/>
              <a:t>1/12/14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A4532F1-7A49-1243-8821-7651947AC771}" type="slidenum">
              <a:rPr lang="en-US" smtClean="0"/>
              <a:t>‹#›</a:t>
            </a:fld>
            <a:endParaRPr lang="en-US"/>
          </a:p>
        </p:txBody>
      </p:sp>
    </p:spTree>
    <p:extLst>
      <p:ext uri="{BB962C8B-B14F-4D97-AF65-F5344CB8AC3E}">
        <p14:creationId xmlns:p14="http://schemas.microsoft.com/office/powerpoint/2010/main" val="4051871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Arial" charset="0"/>
              </a:defRPr>
            </a:lvl1pPr>
          </a:lstStyle>
          <a:p>
            <a:pPr>
              <a:defRPr/>
            </a:pPr>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Arial" charset="0"/>
              </a:defRPr>
            </a:lvl1pPr>
          </a:lstStyle>
          <a:p>
            <a:pPr>
              <a:defRPr/>
            </a:pPr>
            <a:endParaRPr lang="en-US"/>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Arial" charset="0"/>
              </a:defRPr>
            </a:lvl1pPr>
          </a:lstStyle>
          <a:p>
            <a:pPr>
              <a:defRPr/>
            </a:pPr>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Arial" charset="0"/>
              </a:defRPr>
            </a:lvl1pPr>
          </a:lstStyle>
          <a:p>
            <a:pPr>
              <a:defRPr/>
            </a:pPr>
            <a:fld id="{D82B53F4-9EE5-DB40-90BC-1934EB33545D}" type="slidenum">
              <a:rPr lang="en-US"/>
              <a:pPr>
                <a:defRPr/>
              </a:pPr>
              <a:t>‹#›</a:t>
            </a:fld>
            <a:endParaRPr lang="en-US"/>
          </a:p>
        </p:txBody>
      </p:sp>
    </p:spTree>
    <p:extLst>
      <p:ext uri="{BB962C8B-B14F-4D97-AF65-F5344CB8AC3E}">
        <p14:creationId xmlns:p14="http://schemas.microsoft.com/office/powerpoint/2010/main" val="120055025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65" charset="0"/>
        <a:ea typeface="ＭＳ Ｐゴシック" charset="0"/>
        <a:cs typeface="Arial" pitchFamily="-65" charset="0"/>
      </a:defRPr>
    </a:lvl1pPr>
    <a:lvl2pPr marL="457200" algn="l" rtl="0" eaLnBrk="0" fontAlgn="base" hangingPunct="0">
      <a:spcBef>
        <a:spcPct val="30000"/>
      </a:spcBef>
      <a:spcAft>
        <a:spcPct val="0"/>
      </a:spcAft>
      <a:defRPr sz="1200" kern="1200">
        <a:solidFill>
          <a:schemeClr val="tx1"/>
        </a:solidFill>
        <a:latin typeface="Arial" pitchFamily="-65" charset="0"/>
        <a:ea typeface="Arial" pitchFamily="-65" charset="0"/>
        <a:cs typeface="Arial" pitchFamily="-65" charset="0"/>
      </a:defRPr>
    </a:lvl2pPr>
    <a:lvl3pPr marL="914400" algn="l" rtl="0" eaLnBrk="0" fontAlgn="base" hangingPunct="0">
      <a:spcBef>
        <a:spcPct val="30000"/>
      </a:spcBef>
      <a:spcAft>
        <a:spcPct val="0"/>
      </a:spcAft>
      <a:defRPr sz="1200" kern="1200">
        <a:solidFill>
          <a:schemeClr val="tx1"/>
        </a:solidFill>
        <a:latin typeface="Arial" pitchFamily="-65" charset="0"/>
        <a:ea typeface="Arial" pitchFamily="-65" charset="0"/>
        <a:cs typeface="Arial" pitchFamily="-65" charset="0"/>
      </a:defRPr>
    </a:lvl3pPr>
    <a:lvl4pPr marL="1371600" algn="l" rtl="0" eaLnBrk="0" fontAlgn="base" hangingPunct="0">
      <a:spcBef>
        <a:spcPct val="30000"/>
      </a:spcBef>
      <a:spcAft>
        <a:spcPct val="0"/>
      </a:spcAft>
      <a:defRPr sz="1200" kern="1200">
        <a:solidFill>
          <a:schemeClr val="tx1"/>
        </a:solidFill>
        <a:latin typeface="Arial" pitchFamily="-65" charset="0"/>
        <a:ea typeface="Arial" pitchFamily="-65" charset="0"/>
        <a:cs typeface="Arial" pitchFamily="-65" charset="0"/>
      </a:defRPr>
    </a:lvl4pPr>
    <a:lvl5pPr marL="1828800" algn="l" rtl="0" eaLnBrk="0" fontAlgn="base" hangingPunct="0">
      <a:spcBef>
        <a:spcPct val="30000"/>
      </a:spcBef>
      <a:spcAft>
        <a:spcPct val="0"/>
      </a:spcAft>
      <a:defRPr sz="1200" kern="1200">
        <a:solidFill>
          <a:schemeClr val="tx1"/>
        </a:solidFill>
        <a:latin typeface="Arial" pitchFamily="-65" charset="0"/>
        <a:ea typeface="Arial" pitchFamily="-65" charset="0"/>
        <a:cs typeface="Arial" pitchFamily="-65"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mn-l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7"/>
          <p:cNvSpPr>
            <a:spLocks noGrp="1" noChangeArrowheads="1"/>
          </p:cNvSpPr>
          <p:nvPr>
            <p:ph type="dt" sz="half" idx="10"/>
          </p:nvPr>
        </p:nvSpPr>
        <p:spPr>
          <a:xfrm>
            <a:off x="457200" y="6453188"/>
            <a:ext cx="2133600" cy="268287"/>
          </a:xfrm>
          <a:prstGeom prst="rect">
            <a:avLst/>
          </a:prstGeom>
        </p:spPr>
        <p:txBody>
          <a:bodyPr/>
          <a:lstStyle>
            <a:lvl1pPr>
              <a:defRPr>
                <a:ea typeface="Arial" charset="0"/>
                <a:cs typeface="Arial" charset="0"/>
              </a:defRPr>
            </a:lvl1pPr>
          </a:lstStyle>
          <a:p>
            <a:pPr>
              <a:defRPr/>
            </a:pPr>
            <a:r>
              <a:rPr lang="en-US" smtClean="0"/>
              <a:t>WEP 280</a:t>
            </a:r>
            <a:endParaRPr lang="en-US"/>
          </a:p>
        </p:txBody>
      </p:sp>
      <p:sp>
        <p:nvSpPr>
          <p:cNvPr id="5" name="Rectangle 8"/>
          <p:cNvSpPr>
            <a:spLocks noGrp="1" noChangeArrowheads="1"/>
          </p:cNvSpPr>
          <p:nvPr>
            <p:ph type="ftr" sz="quarter" idx="11"/>
          </p:nvPr>
        </p:nvSpPr>
        <p:spPr/>
        <p:txBody>
          <a:bodyPr/>
          <a:lstStyle>
            <a:lvl1pPr>
              <a:defRPr/>
            </a:lvl1pPr>
          </a:lstStyle>
          <a:p>
            <a:pPr>
              <a:defRPr/>
            </a:pPr>
            <a:r>
              <a:rPr lang="en-US" smtClean="0"/>
              <a:t>SLAM</a:t>
            </a:r>
            <a:endParaRPr lang="en-US"/>
          </a:p>
        </p:txBody>
      </p:sp>
      <p:sp>
        <p:nvSpPr>
          <p:cNvPr id="6" name="Rectangle 9"/>
          <p:cNvSpPr>
            <a:spLocks noGrp="1" noChangeArrowheads="1"/>
          </p:cNvSpPr>
          <p:nvPr>
            <p:ph type="sldNum" sz="quarter" idx="12"/>
          </p:nvPr>
        </p:nvSpPr>
        <p:spPr/>
        <p:txBody>
          <a:bodyPr/>
          <a:lstStyle>
            <a:lvl1pPr>
              <a:defRPr/>
            </a:lvl1pPr>
          </a:lstStyle>
          <a:p>
            <a:pPr>
              <a:defRPr/>
            </a:pPr>
            <a:r>
              <a:rPr lang="en-US"/>
              <a:t>Slide </a:t>
            </a:r>
            <a:fld id="{CDB62B8F-51F5-6C4D-A466-817006E246C9}" type="slidenum">
              <a:rPr lang="en-US"/>
              <a:pPr>
                <a:defRPr/>
              </a:pPr>
              <a:t>‹#›</a:t>
            </a:fld>
            <a:endParaRPr lang="en-US"/>
          </a:p>
        </p:txBody>
      </p:sp>
    </p:spTree>
    <p:extLst>
      <p:ext uri="{BB962C8B-B14F-4D97-AF65-F5344CB8AC3E}">
        <p14:creationId xmlns:p14="http://schemas.microsoft.com/office/powerpoint/2010/main" val="274836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xfrm>
            <a:off x="457200" y="6453188"/>
            <a:ext cx="2133600" cy="268287"/>
          </a:xfrm>
          <a:prstGeom prst="rect">
            <a:avLst/>
          </a:prstGeom>
        </p:spPr>
        <p:txBody>
          <a:bodyPr/>
          <a:lstStyle>
            <a:lvl1pPr>
              <a:defRPr>
                <a:ea typeface="Arial" charset="0"/>
                <a:cs typeface="Arial" charset="0"/>
              </a:defRPr>
            </a:lvl1pPr>
          </a:lstStyle>
          <a:p>
            <a:pPr>
              <a:defRPr/>
            </a:pPr>
            <a:r>
              <a:rPr lang="en-US" smtClean="0"/>
              <a:t>WEP 280</a:t>
            </a:r>
            <a:endParaRPr lang="en-US"/>
          </a:p>
        </p:txBody>
      </p:sp>
      <p:sp>
        <p:nvSpPr>
          <p:cNvPr id="5" name="Rectangle 8"/>
          <p:cNvSpPr>
            <a:spLocks noGrp="1" noChangeArrowheads="1"/>
          </p:cNvSpPr>
          <p:nvPr>
            <p:ph type="ftr" sz="quarter" idx="11"/>
          </p:nvPr>
        </p:nvSpPr>
        <p:spPr/>
        <p:txBody>
          <a:bodyPr/>
          <a:lstStyle>
            <a:lvl1pPr>
              <a:defRPr/>
            </a:lvl1pPr>
          </a:lstStyle>
          <a:p>
            <a:pPr>
              <a:defRPr/>
            </a:pPr>
            <a:r>
              <a:rPr lang="en-US" smtClean="0"/>
              <a:t>SLAM</a:t>
            </a:r>
            <a:endParaRPr lang="en-US"/>
          </a:p>
        </p:txBody>
      </p:sp>
      <p:sp>
        <p:nvSpPr>
          <p:cNvPr id="6" name="Rectangle 9"/>
          <p:cNvSpPr>
            <a:spLocks noGrp="1" noChangeArrowheads="1"/>
          </p:cNvSpPr>
          <p:nvPr>
            <p:ph type="sldNum" sz="quarter" idx="12"/>
          </p:nvPr>
        </p:nvSpPr>
        <p:spPr/>
        <p:txBody>
          <a:bodyPr/>
          <a:lstStyle>
            <a:lvl1pPr>
              <a:defRPr/>
            </a:lvl1pPr>
          </a:lstStyle>
          <a:p>
            <a:pPr>
              <a:defRPr/>
            </a:pPr>
            <a:r>
              <a:rPr lang="en-US"/>
              <a:t>Slide </a:t>
            </a:r>
            <a:fld id="{A15074C3-28B5-FB46-96EE-15F8DBFCD79A}" type="slidenum">
              <a:rPr lang="en-US"/>
              <a:pPr>
                <a:defRPr/>
              </a:pPr>
              <a:t>‹#›</a:t>
            </a:fld>
            <a:endParaRPr lang="en-US"/>
          </a:p>
        </p:txBody>
      </p:sp>
    </p:spTree>
    <p:extLst>
      <p:ext uri="{BB962C8B-B14F-4D97-AF65-F5344CB8AC3E}">
        <p14:creationId xmlns:p14="http://schemas.microsoft.com/office/powerpoint/2010/main" val="1840142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274638"/>
            <a:ext cx="2063750" cy="5962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38850" cy="5962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xfrm>
            <a:off x="457200" y="6453188"/>
            <a:ext cx="2133600" cy="268287"/>
          </a:xfrm>
          <a:prstGeom prst="rect">
            <a:avLst/>
          </a:prstGeom>
        </p:spPr>
        <p:txBody>
          <a:bodyPr/>
          <a:lstStyle>
            <a:lvl1pPr>
              <a:defRPr>
                <a:ea typeface="Arial" charset="0"/>
                <a:cs typeface="Arial" charset="0"/>
              </a:defRPr>
            </a:lvl1pPr>
          </a:lstStyle>
          <a:p>
            <a:pPr>
              <a:defRPr/>
            </a:pPr>
            <a:r>
              <a:rPr lang="en-US" smtClean="0"/>
              <a:t>WEP 280</a:t>
            </a:r>
            <a:endParaRPr lang="en-US"/>
          </a:p>
        </p:txBody>
      </p:sp>
      <p:sp>
        <p:nvSpPr>
          <p:cNvPr id="5" name="Rectangle 8"/>
          <p:cNvSpPr>
            <a:spLocks noGrp="1" noChangeArrowheads="1"/>
          </p:cNvSpPr>
          <p:nvPr>
            <p:ph type="ftr" sz="quarter" idx="11"/>
          </p:nvPr>
        </p:nvSpPr>
        <p:spPr/>
        <p:txBody>
          <a:bodyPr/>
          <a:lstStyle>
            <a:lvl1pPr>
              <a:defRPr/>
            </a:lvl1pPr>
          </a:lstStyle>
          <a:p>
            <a:pPr>
              <a:defRPr/>
            </a:pPr>
            <a:r>
              <a:rPr lang="en-US" smtClean="0"/>
              <a:t>SLAM</a:t>
            </a:r>
            <a:endParaRPr lang="en-US"/>
          </a:p>
        </p:txBody>
      </p:sp>
      <p:sp>
        <p:nvSpPr>
          <p:cNvPr id="6" name="Rectangle 9"/>
          <p:cNvSpPr>
            <a:spLocks noGrp="1" noChangeArrowheads="1"/>
          </p:cNvSpPr>
          <p:nvPr>
            <p:ph type="sldNum" sz="quarter" idx="12"/>
          </p:nvPr>
        </p:nvSpPr>
        <p:spPr/>
        <p:txBody>
          <a:bodyPr/>
          <a:lstStyle>
            <a:lvl1pPr>
              <a:defRPr/>
            </a:lvl1pPr>
          </a:lstStyle>
          <a:p>
            <a:pPr>
              <a:defRPr/>
            </a:pPr>
            <a:r>
              <a:rPr lang="en-US"/>
              <a:t>Slide </a:t>
            </a:r>
            <a:fld id="{8A0B9395-5BFC-004D-9383-8B4E2F56B606}" type="slidenum">
              <a:rPr lang="en-US"/>
              <a:pPr>
                <a:defRPr/>
              </a:pPr>
              <a:t>‹#›</a:t>
            </a:fld>
            <a:endParaRPr lang="en-US"/>
          </a:p>
        </p:txBody>
      </p:sp>
    </p:spTree>
    <p:extLst>
      <p:ext uri="{BB962C8B-B14F-4D97-AF65-F5344CB8AC3E}">
        <p14:creationId xmlns:p14="http://schemas.microsoft.com/office/powerpoint/2010/main" val="683840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51300" cy="46370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60900" y="1600200"/>
            <a:ext cx="4051300" cy="46370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dt" sz="half" idx="10"/>
          </p:nvPr>
        </p:nvSpPr>
        <p:spPr>
          <a:xfrm>
            <a:off x="457200" y="6453188"/>
            <a:ext cx="2133600" cy="268287"/>
          </a:xfrm>
          <a:prstGeom prst="rect">
            <a:avLst/>
          </a:prstGeom>
        </p:spPr>
        <p:txBody>
          <a:bodyPr/>
          <a:lstStyle>
            <a:lvl1pPr>
              <a:defRPr>
                <a:ea typeface="Arial" charset="0"/>
                <a:cs typeface="Arial" charset="0"/>
              </a:defRPr>
            </a:lvl1pPr>
          </a:lstStyle>
          <a:p>
            <a:pPr>
              <a:defRPr/>
            </a:pPr>
            <a:r>
              <a:rPr lang="en-US" smtClean="0"/>
              <a:t>WEP 280</a:t>
            </a:r>
            <a:endParaRPr lang="en-US"/>
          </a:p>
        </p:txBody>
      </p:sp>
      <p:sp>
        <p:nvSpPr>
          <p:cNvPr id="6" name="Rectangle 8"/>
          <p:cNvSpPr>
            <a:spLocks noGrp="1" noChangeArrowheads="1"/>
          </p:cNvSpPr>
          <p:nvPr>
            <p:ph type="ftr" sz="quarter" idx="11"/>
          </p:nvPr>
        </p:nvSpPr>
        <p:spPr/>
        <p:txBody>
          <a:bodyPr/>
          <a:lstStyle>
            <a:lvl1pPr>
              <a:defRPr/>
            </a:lvl1pPr>
          </a:lstStyle>
          <a:p>
            <a:pPr>
              <a:defRPr/>
            </a:pPr>
            <a:r>
              <a:rPr lang="en-US" smtClean="0"/>
              <a:t>SLAM</a:t>
            </a:r>
            <a:endParaRPr lang="en-US"/>
          </a:p>
        </p:txBody>
      </p:sp>
      <p:sp>
        <p:nvSpPr>
          <p:cNvPr id="7" name="Rectangle 9"/>
          <p:cNvSpPr>
            <a:spLocks noGrp="1" noChangeArrowheads="1"/>
          </p:cNvSpPr>
          <p:nvPr>
            <p:ph type="sldNum" sz="quarter" idx="12"/>
          </p:nvPr>
        </p:nvSpPr>
        <p:spPr/>
        <p:txBody>
          <a:bodyPr/>
          <a:lstStyle>
            <a:lvl1pPr>
              <a:defRPr/>
            </a:lvl1pPr>
          </a:lstStyle>
          <a:p>
            <a:pPr>
              <a:defRPr/>
            </a:pPr>
            <a:r>
              <a:rPr lang="en-US"/>
              <a:t>Slide </a:t>
            </a:r>
            <a:fld id="{823BF203-187E-3143-B1FF-2F8868E4A28F}" type="slidenum">
              <a:rPr lang="en-US"/>
              <a:pPr>
                <a:defRPr/>
              </a:pPr>
              <a:t>‹#›</a:t>
            </a:fld>
            <a:endParaRPr lang="en-US"/>
          </a:p>
        </p:txBody>
      </p:sp>
    </p:spTree>
    <p:extLst>
      <p:ext uri="{BB962C8B-B14F-4D97-AF65-F5344CB8AC3E}">
        <p14:creationId xmlns:p14="http://schemas.microsoft.com/office/powerpoint/2010/main" val="1165946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55000" cy="2241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94150"/>
            <a:ext cx="8255000" cy="22431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dt" sz="half" idx="10"/>
          </p:nvPr>
        </p:nvSpPr>
        <p:spPr>
          <a:xfrm>
            <a:off x="457200" y="6453188"/>
            <a:ext cx="2133600" cy="268287"/>
          </a:xfrm>
          <a:prstGeom prst="rect">
            <a:avLst/>
          </a:prstGeom>
        </p:spPr>
        <p:txBody>
          <a:bodyPr/>
          <a:lstStyle>
            <a:lvl1pPr>
              <a:defRPr>
                <a:ea typeface="Arial" charset="0"/>
                <a:cs typeface="Arial" charset="0"/>
              </a:defRPr>
            </a:lvl1pPr>
          </a:lstStyle>
          <a:p>
            <a:pPr>
              <a:defRPr/>
            </a:pPr>
            <a:r>
              <a:rPr lang="en-US" smtClean="0"/>
              <a:t>WEP 280</a:t>
            </a:r>
            <a:endParaRPr lang="en-US"/>
          </a:p>
        </p:txBody>
      </p:sp>
      <p:sp>
        <p:nvSpPr>
          <p:cNvPr id="6" name="Rectangle 8"/>
          <p:cNvSpPr>
            <a:spLocks noGrp="1" noChangeArrowheads="1"/>
          </p:cNvSpPr>
          <p:nvPr>
            <p:ph type="ftr" sz="quarter" idx="11"/>
          </p:nvPr>
        </p:nvSpPr>
        <p:spPr/>
        <p:txBody>
          <a:bodyPr/>
          <a:lstStyle>
            <a:lvl1pPr>
              <a:defRPr/>
            </a:lvl1pPr>
          </a:lstStyle>
          <a:p>
            <a:pPr>
              <a:defRPr/>
            </a:pPr>
            <a:r>
              <a:rPr lang="en-US" smtClean="0"/>
              <a:t>SLAM</a:t>
            </a:r>
            <a:endParaRPr lang="en-US"/>
          </a:p>
        </p:txBody>
      </p:sp>
      <p:sp>
        <p:nvSpPr>
          <p:cNvPr id="7" name="Rectangle 9"/>
          <p:cNvSpPr>
            <a:spLocks noGrp="1" noChangeArrowheads="1"/>
          </p:cNvSpPr>
          <p:nvPr>
            <p:ph type="sldNum" sz="quarter" idx="12"/>
          </p:nvPr>
        </p:nvSpPr>
        <p:spPr/>
        <p:txBody>
          <a:bodyPr/>
          <a:lstStyle>
            <a:lvl1pPr>
              <a:defRPr/>
            </a:lvl1pPr>
          </a:lstStyle>
          <a:p>
            <a:pPr>
              <a:defRPr/>
            </a:pPr>
            <a:r>
              <a:rPr lang="en-US"/>
              <a:t>Slide </a:t>
            </a:r>
            <a:fld id="{8AD2E7F5-0D49-C04E-A91B-5A08F74F1E1E}" type="slidenum">
              <a:rPr lang="en-US"/>
              <a:pPr>
                <a:defRPr/>
              </a:pPr>
              <a:t>‹#›</a:t>
            </a:fld>
            <a:endParaRPr lang="en-US"/>
          </a:p>
        </p:txBody>
      </p:sp>
    </p:spTree>
    <p:extLst>
      <p:ext uri="{BB962C8B-B14F-4D97-AF65-F5344CB8AC3E}">
        <p14:creationId xmlns:p14="http://schemas.microsoft.com/office/powerpoint/2010/main" val="683494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r>
              <a:rPr lang="en-US" smtClean="0"/>
              <a:t>WEP 280</a:t>
            </a: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smtClean="0"/>
              <a:t>SLAM</a:t>
            </a:r>
            <a:endParaRPr lang="en-US"/>
          </a:p>
        </p:txBody>
      </p:sp>
      <p:sp>
        <p:nvSpPr>
          <p:cNvPr id="6" name="Rectangle 6"/>
          <p:cNvSpPr>
            <a:spLocks noGrp="1" noChangeArrowheads="1"/>
          </p:cNvSpPr>
          <p:nvPr>
            <p:ph type="sldNum" sz="quarter" idx="12"/>
          </p:nvPr>
        </p:nvSpPr>
        <p:spPr/>
        <p:txBody>
          <a:bodyPr/>
          <a:lstStyle>
            <a:lvl1pPr>
              <a:defRPr/>
            </a:lvl1pPr>
          </a:lstStyle>
          <a:p>
            <a:pPr>
              <a:defRPr/>
            </a:pPr>
            <a:fld id="{DD018F25-4B45-CF42-BD48-1886AEE95349}" type="slidenum">
              <a:rPr lang="en-US"/>
              <a:pPr>
                <a:defRPr/>
              </a:pPr>
              <a:t>‹#›</a:t>
            </a:fld>
            <a:endParaRPr lang="en-US"/>
          </a:p>
        </p:txBody>
      </p:sp>
    </p:spTree>
    <p:extLst>
      <p:ext uri="{BB962C8B-B14F-4D97-AF65-F5344CB8AC3E}">
        <p14:creationId xmlns:p14="http://schemas.microsoft.com/office/powerpoint/2010/main" val="12305578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r>
              <a:rPr lang="en-US" smtClean="0"/>
              <a:t>WEP 280</a:t>
            </a: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smtClean="0"/>
              <a:t>SLAM</a:t>
            </a:r>
            <a:endParaRPr lang="en-US"/>
          </a:p>
        </p:txBody>
      </p:sp>
      <p:sp>
        <p:nvSpPr>
          <p:cNvPr id="6" name="Rectangle 6"/>
          <p:cNvSpPr>
            <a:spLocks noGrp="1" noChangeArrowheads="1"/>
          </p:cNvSpPr>
          <p:nvPr>
            <p:ph type="sldNum" sz="quarter" idx="12"/>
          </p:nvPr>
        </p:nvSpPr>
        <p:spPr/>
        <p:txBody>
          <a:bodyPr/>
          <a:lstStyle>
            <a:lvl1pPr>
              <a:defRPr/>
            </a:lvl1pPr>
          </a:lstStyle>
          <a:p>
            <a:pPr>
              <a:defRPr/>
            </a:pPr>
            <a:fld id="{52FB6B55-3486-7643-8303-6E5BFC8449A5}" type="slidenum">
              <a:rPr lang="en-US"/>
              <a:pPr>
                <a:defRPr/>
              </a:pPr>
              <a:t>‹#›</a:t>
            </a:fld>
            <a:endParaRPr lang="en-US"/>
          </a:p>
        </p:txBody>
      </p:sp>
    </p:spTree>
    <p:extLst>
      <p:ext uri="{BB962C8B-B14F-4D97-AF65-F5344CB8AC3E}">
        <p14:creationId xmlns:p14="http://schemas.microsoft.com/office/powerpoint/2010/main" val="307405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r>
              <a:rPr lang="en-US" smtClean="0"/>
              <a:t>WEP 280</a:t>
            </a: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smtClean="0"/>
              <a:t>SLAM</a:t>
            </a:r>
            <a:endParaRPr lang="en-US"/>
          </a:p>
        </p:txBody>
      </p:sp>
      <p:sp>
        <p:nvSpPr>
          <p:cNvPr id="6" name="Rectangle 6"/>
          <p:cNvSpPr>
            <a:spLocks noGrp="1" noChangeArrowheads="1"/>
          </p:cNvSpPr>
          <p:nvPr>
            <p:ph type="sldNum" sz="quarter" idx="12"/>
          </p:nvPr>
        </p:nvSpPr>
        <p:spPr/>
        <p:txBody>
          <a:bodyPr/>
          <a:lstStyle>
            <a:lvl1pPr>
              <a:defRPr/>
            </a:lvl1pPr>
          </a:lstStyle>
          <a:p>
            <a:pPr>
              <a:defRPr/>
            </a:pPr>
            <a:fld id="{53761A69-2273-4648-808B-EBBE05ADEDEA}" type="slidenum">
              <a:rPr lang="en-US"/>
              <a:pPr>
                <a:defRPr/>
              </a:pPr>
              <a:t>‹#›</a:t>
            </a:fld>
            <a:endParaRPr lang="en-US"/>
          </a:p>
        </p:txBody>
      </p:sp>
    </p:spTree>
    <p:extLst>
      <p:ext uri="{BB962C8B-B14F-4D97-AF65-F5344CB8AC3E}">
        <p14:creationId xmlns:p14="http://schemas.microsoft.com/office/powerpoint/2010/main" val="3361177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447800"/>
            <a:ext cx="4305300"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447800"/>
            <a:ext cx="4305300"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r>
              <a:rPr lang="en-US" smtClean="0"/>
              <a:t>WEP 280</a:t>
            </a:r>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smtClean="0"/>
              <a:t>SLAM</a:t>
            </a:r>
            <a:endParaRPr lang="en-US"/>
          </a:p>
        </p:txBody>
      </p:sp>
      <p:sp>
        <p:nvSpPr>
          <p:cNvPr id="7" name="Rectangle 6"/>
          <p:cNvSpPr>
            <a:spLocks noGrp="1" noChangeArrowheads="1"/>
          </p:cNvSpPr>
          <p:nvPr>
            <p:ph type="sldNum" sz="quarter" idx="12"/>
          </p:nvPr>
        </p:nvSpPr>
        <p:spPr/>
        <p:txBody>
          <a:bodyPr/>
          <a:lstStyle>
            <a:lvl1pPr>
              <a:defRPr/>
            </a:lvl1pPr>
          </a:lstStyle>
          <a:p>
            <a:pPr>
              <a:defRPr/>
            </a:pPr>
            <a:fld id="{76FBF3FE-F0B8-F249-BEBF-CCB9B9D5AA24}" type="slidenum">
              <a:rPr lang="en-US"/>
              <a:pPr>
                <a:defRPr/>
              </a:pPr>
              <a:t>‹#›</a:t>
            </a:fld>
            <a:endParaRPr lang="en-US"/>
          </a:p>
        </p:txBody>
      </p:sp>
    </p:spTree>
    <p:extLst>
      <p:ext uri="{BB962C8B-B14F-4D97-AF65-F5344CB8AC3E}">
        <p14:creationId xmlns:p14="http://schemas.microsoft.com/office/powerpoint/2010/main" val="17487967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r>
              <a:rPr lang="en-US" smtClean="0"/>
              <a:t>WEP 280</a:t>
            </a:r>
            <a:endParaRPr lang="en-US"/>
          </a:p>
        </p:txBody>
      </p:sp>
      <p:sp>
        <p:nvSpPr>
          <p:cNvPr id="8" name="Rectangle 5"/>
          <p:cNvSpPr>
            <a:spLocks noGrp="1" noChangeArrowheads="1"/>
          </p:cNvSpPr>
          <p:nvPr>
            <p:ph type="ftr" sz="quarter" idx="11"/>
          </p:nvPr>
        </p:nvSpPr>
        <p:spPr/>
        <p:txBody>
          <a:bodyPr/>
          <a:lstStyle>
            <a:lvl1pPr>
              <a:defRPr/>
            </a:lvl1pPr>
          </a:lstStyle>
          <a:p>
            <a:pPr>
              <a:defRPr/>
            </a:pPr>
            <a:r>
              <a:rPr lang="en-US" smtClean="0"/>
              <a:t>SLAM</a:t>
            </a:r>
            <a:endParaRPr lang="en-US"/>
          </a:p>
        </p:txBody>
      </p:sp>
      <p:sp>
        <p:nvSpPr>
          <p:cNvPr id="9" name="Rectangle 6"/>
          <p:cNvSpPr>
            <a:spLocks noGrp="1" noChangeArrowheads="1"/>
          </p:cNvSpPr>
          <p:nvPr>
            <p:ph type="sldNum" sz="quarter" idx="12"/>
          </p:nvPr>
        </p:nvSpPr>
        <p:spPr/>
        <p:txBody>
          <a:bodyPr/>
          <a:lstStyle>
            <a:lvl1pPr>
              <a:defRPr/>
            </a:lvl1pPr>
          </a:lstStyle>
          <a:p>
            <a:pPr>
              <a:defRPr/>
            </a:pPr>
            <a:fld id="{6A09D7D4-743D-434B-AD4D-F0DC029183C2}" type="slidenum">
              <a:rPr lang="en-US"/>
              <a:pPr>
                <a:defRPr/>
              </a:pPr>
              <a:t>‹#›</a:t>
            </a:fld>
            <a:endParaRPr lang="en-US"/>
          </a:p>
        </p:txBody>
      </p:sp>
    </p:spTree>
    <p:extLst>
      <p:ext uri="{BB962C8B-B14F-4D97-AF65-F5344CB8AC3E}">
        <p14:creationId xmlns:p14="http://schemas.microsoft.com/office/powerpoint/2010/main" val="3085003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r>
              <a:rPr lang="en-US" smtClean="0"/>
              <a:t>WEP 280</a:t>
            </a:r>
            <a:endParaRPr lang="en-US"/>
          </a:p>
        </p:txBody>
      </p:sp>
      <p:sp>
        <p:nvSpPr>
          <p:cNvPr id="4" name="Rectangle 5"/>
          <p:cNvSpPr>
            <a:spLocks noGrp="1" noChangeArrowheads="1"/>
          </p:cNvSpPr>
          <p:nvPr>
            <p:ph type="ftr" sz="quarter" idx="11"/>
          </p:nvPr>
        </p:nvSpPr>
        <p:spPr/>
        <p:txBody>
          <a:bodyPr/>
          <a:lstStyle>
            <a:lvl1pPr>
              <a:defRPr/>
            </a:lvl1pPr>
          </a:lstStyle>
          <a:p>
            <a:pPr>
              <a:defRPr/>
            </a:pPr>
            <a:r>
              <a:rPr lang="en-US" smtClean="0"/>
              <a:t>SLAM</a:t>
            </a:r>
            <a:endParaRPr lang="en-US"/>
          </a:p>
        </p:txBody>
      </p:sp>
      <p:sp>
        <p:nvSpPr>
          <p:cNvPr id="5" name="Rectangle 6"/>
          <p:cNvSpPr>
            <a:spLocks noGrp="1" noChangeArrowheads="1"/>
          </p:cNvSpPr>
          <p:nvPr>
            <p:ph type="sldNum" sz="quarter" idx="12"/>
          </p:nvPr>
        </p:nvSpPr>
        <p:spPr/>
        <p:txBody>
          <a:bodyPr/>
          <a:lstStyle>
            <a:lvl1pPr>
              <a:defRPr/>
            </a:lvl1pPr>
          </a:lstStyle>
          <a:p>
            <a:pPr>
              <a:defRPr/>
            </a:pPr>
            <a:fld id="{368F7789-D1F7-4F4E-A2AB-854859704258}" type="slidenum">
              <a:rPr lang="en-US"/>
              <a:pPr>
                <a:defRPr/>
              </a:pPr>
              <a:t>‹#›</a:t>
            </a:fld>
            <a:endParaRPr lang="en-US"/>
          </a:p>
        </p:txBody>
      </p:sp>
    </p:spTree>
    <p:extLst>
      <p:ext uri="{BB962C8B-B14F-4D97-AF65-F5344CB8AC3E}">
        <p14:creationId xmlns:p14="http://schemas.microsoft.com/office/powerpoint/2010/main" val="3210191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xfrm>
            <a:off x="457200" y="6453188"/>
            <a:ext cx="2133600" cy="268287"/>
          </a:xfrm>
          <a:prstGeom prst="rect">
            <a:avLst/>
          </a:prstGeom>
        </p:spPr>
        <p:txBody>
          <a:bodyPr/>
          <a:lstStyle>
            <a:lvl1pPr>
              <a:defRPr>
                <a:ea typeface="Arial" charset="0"/>
                <a:cs typeface="Arial" charset="0"/>
              </a:defRPr>
            </a:lvl1pPr>
          </a:lstStyle>
          <a:p>
            <a:pPr>
              <a:defRPr/>
            </a:pPr>
            <a:r>
              <a:rPr lang="en-US" smtClean="0"/>
              <a:t>WEP 280</a:t>
            </a:r>
            <a:endParaRPr lang="en-US"/>
          </a:p>
        </p:txBody>
      </p:sp>
      <p:sp>
        <p:nvSpPr>
          <p:cNvPr id="5" name="Rectangle 8"/>
          <p:cNvSpPr>
            <a:spLocks noGrp="1" noChangeArrowheads="1"/>
          </p:cNvSpPr>
          <p:nvPr>
            <p:ph type="ftr" sz="quarter" idx="11"/>
          </p:nvPr>
        </p:nvSpPr>
        <p:spPr/>
        <p:txBody>
          <a:bodyPr/>
          <a:lstStyle>
            <a:lvl1pPr>
              <a:defRPr/>
            </a:lvl1pPr>
          </a:lstStyle>
          <a:p>
            <a:pPr>
              <a:defRPr/>
            </a:pPr>
            <a:r>
              <a:rPr lang="en-US" smtClean="0"/>
              <a:t>SLAM</a:t>
            </a:r>
            <a:endParaRPr lang="en-US"/>
          </a:p>
        </p:txBody>
      </p:sp>
      <p:sp>
        <p:nvSpPr>
          <p:cNvPr id="6" name="Rectangle 9"/>
          <p:cNvSpPr>
            <a:spLocks noGrp="1" noChangeArrowheads="1"/>
          </p:cNvSpPr>
          <p:nvPr>
            <p:ph type="sldNum" sz="quarter" idx="12"/>
          </p:nvPr>
        </p:nvSpPr>
        <p:spPr/>
        <p:txBody>
          <a:bodyPr/>
          <a:lstStyle>
            <a:lvl1pPr>
              <a:defRPr/>
            </a:lvl1pPr>
          </a:lstStyle>
          <a:p>
            <a:pPr>
              <a:defRPr/>
            </a:pPr>
            <a:r>
              <a:rPr lang="en-US"/>
              <a:t>Slide </a:t>
            </a:r>
            <a:fld id="{9FF87144-A1C4-A743-BC37-8C2BB1B2E564}" type="slidenum">
              <a:rPr lang="en-US"/>
              <a:pPr>
                <a:defRPr/>
              </a:pPr>
              <a:t>‹#›</a:t>
            </a:fld>
            <a:endParaRPr lang="en-US"/>
          </a:p>
        </p:txBody>
      </p:sp>
    </p:spTree>
    <p:extLst>
      <p:ext uri="{BB962C8B-B14F-4D97-AF65-F5344CB8AC3E}">
        <p14:creationId xmlns:p14="http://schemas.microsoft.com/office/powerpoint/2010/main" val="2345633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r>
              <a:rPr lang="en-US" smtClean="0"/>
              <a:t>WEP 280</a:t>
            </a:r>
            <a:endParaRPr lang="en-US"/>
          </a:p>
        </p:txBody>
      </p:sp>
      <p:sp>
        <p:nvSpPr>
          <p:cNvPr id="3" name="Rectangle 5"/>
          <p:cNvSpPr>
            <a:spLocks noGrp="1" noChangeArrowheads="1"/>
          </p:cNvSpPr>
          <p:nvPr>
            <p:ph type="ftr" sz="quarter" idx="11"/>
          </p:nvPr>
        </p:nvSpPr>
        <p:spPr/>
        <p:txBody>
          <a:bodyPr/>
          <a:lstStyle>
            <a:lvl1pPr>
              <a:defRPr/>
            </a:lvl1pPr>
          </a:lstStyle>
          <a:p>
            <a:pPr>
              <a:defRPr/>
            </a:pPr>
            <a:r>
              <a:rPr lang="en-US" smtClean="0"/>
              <a:t>SLAM</a:t>
            </a:r>
            <a:endParaRPr lang="en-US"/>
          </a:p>
        </p:txBody>
      </p:sp>
      <p:sp>
        <p:nvSpPr>
          <p:cNvPr id="4" name="Rectangle 6"/>
          <p:cNvSpPr>
            <a:spLocks noGrp="1" noChangeArrowheads="1"/>
          </p:cNvSpPr>
          <p:nvPr>
            <p:ph type="sldNum" sz="quarter" idx="12"/>
          </p:nvPr>
        </p:nvSpPr>
        <p:spPr/>
        <p:txBody>
          <a:bodyPr/>
          <a:lstStyle>
            <a:lvl1pPr>
              <a:defRPr/>
            </a:lvl1pPr>
          </a:lstStyle>
          <a:p>
            <a:pPr>
              <a:defRPr/>
            </a:pPr>
            <a:fld id="{3889F0A4-4085-8641-B179-5FCAA6A651D4}" type="slidenum">
              <a:rPr lang="en-US"/>
              <a:pPr>
                <a:defRPr/>
              </a:pPr>
              <a:t>‹#›</a:t>
            </a:fld>
            <a:endParaRPr lang="en-US"/>
          </a:p>
        </p:txBody>
      </p:sp>
    </p:spTree>
    <p:extLst>
      <p:ext uri="{BB962C8B-B14F-4D97-AF65-F5344CB8AC3E}">
        <p14:creationId xmlns:p14="http://schemas.microsoft.com/office/powerpoint/2010/main" val="16634083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r>
              <a:rPr lang="en-US" smtClean="0"/>
              <a:t>WEP 280</a:t>
            </a:r>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smtClean="0"/>
              <a:t>SLAM</a:t>
            </a:r>
            <a:endParaRPr lang="en-US"/>
          </a:p>
        </p:txBody>
      </p:sp>
      <p:sp>
        <p:nvSpPr>
          <p:cNvPr id="7" name="Rectangle 6"/>
          <p:cNvSpPr>
            <a:spLocks noGrp="1" noChangeArrowheads="1"/>
          </p:cNvSpPr>
          <p:nvPr>
            <p:ph type="sldNum" sz="quarter" idx="12"/>
          </p:nvPr>
        </p:nvSpPr>
        <p:spPr/>
        <p:txBody>
          <a:bodyPr/>
          <a:lstStyle>
            <a:lvl1pPr>
              <a:defRPr/>
            </a:lvl1pPr>
          </a:lstStyle>
          <a:p>
            <a:pPr>
              <a:defRPr/>
            </a:pPr>
            <a:fld id="{B7B59E6A-1E9A-CD42-A20F-C6AF819B0687}" type="slidenum">
              <a:rPr lang="en-US"/>
              <a:pPr>
                <a:defRPr/>
              </a:pPr>
              <a:t>‹#›</a:t>
            </a:fld>
            <a:endParaRPr lang="en-US"/>
          </a:p>
        </p:txBody>
      </p:sp>
    </p:spTree>
    <p:extLst>
      <p:ext uri="{BB962C8B-B14F-4D97-AF65-F5344CB8AC3E}">
        <p14:creationId xmlns:p14="http://schemas.microsoft.com/office/powerpoint/2010/main" val="11195893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r>
              <a:rPr lang="en-US" smtClean="0"/>
              <a:t>WEP 280</a:t>
            </a:r>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smtClean="0"/>
              <a:t>SLAM</a:t>
            </a:r>
            <a:endParaRPr lang="en-US"/>
          </a:p>
        </p:txBody>
      </p:sp>
      <p:sp>
        <p:nvSpPr>
          <p:cNvPr id="7" name="Rectangle 6"/>
          <p:cNvSpPr>
            <a:spLocks noGrp="1" noChangeArrowheads="1"/>
          </p:cNvSpPr>
          <p:nvPr>
            <p:ph type="sldNum" sz="quarter" idx="12"/>
          </p:nvPr>
        </p:nvSpPr>
        <p:spPr/>
        <p:txBody>
          <a:bodyPr/>
          <a:lstStyle>
            <a:lvl1pPr>
              <a:defRPr/>
            </a:lvl1pPr>
          </a:lstStyle>
          <a:p>
            <a:pPr>
              <a:defRPr/>
            </a:pPr>
            <a:fld id="{7D7A875A-BA4B-1244-BF9B-91208BD468F1}" type="slidenum">
              <a:rPr lang="en-US"/>
              <a:pPr>
                <a:defRPr/>
              </a:pPr>
              <a:t>‹#›</a:t>
            </a:fld>
            <a:endParaRPr lang="en-US"/>
          </a:p>
        </p:txBody>
      </p:sp>
    </p:spTree>
    <p:extLst>
      <p:ext uri="{BB962C8B-B14F-4D97-AF65-F5344CB8AC3E}">
        <p14:creationId xmlns:p14="http://schemas.microsoft.com/office/powerpoint/2010/main" val="16280781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r>
              <a:rPr lang="en-US" smtClean="0"/>
              <a:t>WEP 280</a:t>
            </a: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smtClean="0"/>
              <a:t>SLAM</a:t>
            </a:r>
            <a:endParaRPr lang="en-US"/>
          </a:p>
        </p:txBody>
      </p:sp>
      <p:sp>
        <p:nvSpPr>
          <p:cNvPr id="6" name="Rectangle 6"/>
          <p:cNvSpPr>
            <a:spLocks noGrp="1" noChangeArrowheads="1"/>
          </p:cNvSpPr>
          <p:nvPr>
            <p:ph type="sldNum" sz="quarter" idx="12"/>
          </p:nvPr>
        </p:nvSpPr>
        <p:spPr/>
        <p:txBody>
          <a:bodyPr/>
          <a:lstStyle>
            <a:lvl1pPr>
              <a:defRPr/>
            </a:lvl1pPr>
          </a:lstStyle>
          <a:p>
            <a:pPr>
              <a:defRPr/>
            </a:pPr>
            <a:fld id="{3582C9EC-F4C4-1640-A50D-22D57E9CA3E7}" type="slidenum">
              <a:rPr lang="en-US"/>
              <a:pPr>
                <a:defRPr/>
              </a:pPr>
              <a:t>‹#›</a:t>
            </a:fld>
            <a:endParaRPr lang="en-US"/>
          </a:p>
        </p:txBody>
      </p:sp>
    </p:spTree>
    <p:extLst>
      <p:ext uri="{BB962C8B-B14F-4D97-AF65-F5344CB8AC3E}">
        <p14:creationId xmlns:p14="http://schemas.microsoft.com/office/powerpoint/2010/main" val="33543445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8"/>
            <a:ext cx="22860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274638"/>
            <a:ext cx="6705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r>
              <a:rPr lang="en-US" smtClean="0"/>
              <a:t>WEP 280</a:t>
            </a:r>
            <a:endParaRPr lang="en-US"/>
          </a:p>
        </p:txBody>
      </p:sp>
      <p:sp>
        <p:nvSpPr>
          <p:cNvPr id="5" name="Rectangle 5"/>
          <p:cNvSpPr>
            <a:spLocks noGrp="1" noChangeArrowheads="1"/>
          </p:cNvSpPr>
          <p:nvPr>
            <p:ph type="ftr" sz="quarter" idx="11"/>
          </p:nvPr>
        </p:nvSpPr>
        <p:spPr/>
        <p:txBody>
          <a:bodyPr/>
          <a:lstStyle>
            <a:lvl1pPr>
              <a:defRPr/>
            </a:lvl1pPr>
          </a:lstStyle>
          <a:p>
            <a:pPr>
              <a:defRPr/>
            </a:pPr>
            <a:r>
              <a:rPr lang="en-US" smtClean="0"/>
              <a:t>SLAM</a:t>
            </a:r>
            <a:endParaRPr lang="en-US"/>
          </a:p>
        </p:txBody>
      </p:sp>
      <p:sp>
        <p:nvSpPr>
          <p:cNvPr id="6" name="Rectangle 6"/>
          <p:cNvSpPr>
            <a:spLocks noGrp="1" noChangeArrowheads="1"/>
          </p:cNvSpPr>
          <p:nvPr>
            <p:ph type="sldNum" sz="quarter" idx="12"/>
          </p:nvPr>
        </p:nvSpPr>
        <p:spPr/>
        <p:txBody>
          <a:bodyPr/>
          <a:lstStyle>
            <a:lvl1pPr>
              <a:defRPr/>
            </a:lvl1pPr>
          </a:lstStyle>
          <a:p>
            <a:pPr>
              <a:defRPr/>
            </a:pPr>
            <a:fld id="{F92EE7C4-75AF-0946-94F2-09D8DF2C556F}" type="slidenum">
              <a:rPr lang="en-US"/>
              <a:pPr>
                <a:defRPr/>
              </a:pPr>
              <a:t>‹#›</a:t>
            </a:fld>
            <a:endParaRPr lang="en-US"/>
          </a:p>
        </p:txBody>
      </p:sp>
    </p:spTree>
    <p:extLst>
      <p:ext uri="{BB962C8B-B14F-4D97-AF65-F5344CB8AC3E}">
        <p14:creationId xmlns:p14="http://schemas.microsoft.com/office/powerpoint/2010/main" val="8568237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94456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1447800"/>
            <a:ext cx="4305300" cy="4678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10100" y="1447800"/>
            <a:ext cx="4305300" cy="2262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10100" y="3862388"/>
            <a:ext cx="4305300" cy="2263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p:txBody>
          <a:bodyPr/>
          <a:lstStyle>
            <a:lvl1pPr>
              <a:defRPr/>
            </a:lvl1pPr>
          </a:lstStyle>
          <a:p>
            <a:pPr>
              <a:defRPr/>
            </a:pPr>
            <a:r>
              <a:rPr lang="en-US" smtClean="0"/>
              <a:t>WEP 280</a:t>
            </a:r>
            <a:endParaRPr lang="en-US"/>
          </a:p>
        </p:txBody>
      </p:sp>
      <p:sp>
        <p:nvSpPr>
          <p:cNvPr id="7" name="Rectangle 5"/>
          <p:cNvSpPr>
            <a:spLocks noGrp="1" noChangeArrowheads="1"/>
          </p:cNvSpPr>
          <p:nvPr>
            <p:ph type="ftr" sz="quarter" idx="11"/>
          </p:nvPr>
        </p:nvSpPr>
        <p:spPr/>
        <p:txBody>
          <a:bodyPr/>
          <a:lstStyle>
            <a:lvl1pPr>
              <a:defRPr/>
            </a:lvl1pPr>
          </a:lstStyle>
          <a:p>
            <a:pPr>
              <a:defRPr/>
            </a:pPr>
            <a:r>
              <a:rPr lang="en-US" smtClean="0"/>
              <a:t>SLAM</a:t>
            </a:r>
            <a:endParaRPr lang="en-US"/>
          </a:p>
        </p:txBody>
      </p:sp>
      <p:sp>
        <p:nvSpPr>
          <p:cNvPr id="8" name="Rectangle 6"/>
          <p:cNvSpPr>
            <a:spLocks noGrp="1" noChangeArrowheads="1"/>
          </p:cNvSpPr>
          <p:nvPr>
            <p:ph type="sldNum" sz="quarter" idx="12"/>
          </p:nvPr>
        </p:nvSpPr>
        <p:spPr/>
        <p:txBody>
          <a:bodyPr/>
          <a:lstStyle>
            <a:lvl1pPr>
              <a:defRPr/>
            </a:lvl1pPr>
          </a:lstStyle>
          <a:p>
            <a:pPr>
              <a:defRPr/>
            </a:pPr>
            <a:fld id="{D1700FA5-E564-F54F-AC65-244B4B0384CD}" type="slidenum">
              <a:rPr lang="en-US"/>
              <a:pPr>
                <a:defRPr/>
              </a:pPr>
              <a:t>‹#›</a:t>
            </a:fld>
            <a:endParaRPr lang="en-US"/>
          </a:p>
        </p:txBody>
      </p:sp>
    </p:spTree>
    <p:extLst>
      <p:ext uri="{BB962C8B-B14F-4D97-AF65-F5344CB8AC3E}">
        <p14:creationId xmlns:p14="http://schemas.microsoft.com/office/powerpoint/2010/main" val="28719233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944562"/>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447800"/>
            <a:ext cx="4305300" cy="4678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10100" y="1447800"/>
            <a:ext cx="4305300" cy="2262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10100" y="3862388"/>
            <a:ext cx="4305300" cy="2263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p:txBody>
          <a:bodyPr/>
          <a:lstStyle>
            <a:lvl1pPr>
              <a:defRPr/>
            </a:lvl1pPr>
          </a:lstStyle>
          <a:p>
            <a:pPr>
              <a:defRPr/>
            </a:pPr>
            <a:r>
              <a:rPr lang="en-US" smtClean="0"/>
              <a:t>WEP 280</a:t>
            </a:r>
            <a:endParaRPr lang="en-US"/>
          </a:p>
        </p:txBody>
      </p:sp>
      <p:sp>
        <p:nvSpPr>
          <p:cNvPr id="7" name="Rectangle 5"/>
          <p:cNvSpPr>
            <a:spLocks noGrp="1" noChangeArrowheads="1"/>
          </p:cNvSpPr>
          <p:nvPr>
            <p:ph type="ftr" sz="quarter" idx="11"/>
          </p:nvPr>
        </p:nvSpPr>
        <p:spPr/>
        <p:txBody>
          <a:bodyPr/>
          <a:lstStyle>
            <a:lvl1pPr>
              <a:defRPr/>
            </a:lvl1pPr>
          </a:lstStyle>
          <a:p>
            <a:pPr>
              <a:defRPr/>
            </a:pPr>
            <a:r>
              <a:rPr lang="en-US" smtClean="0"/>
              <a:t>SLAM</a:t>
            </a:r>
            <a:endParaRPr lang="en-US"/>
          </a:p>
        </p:txBody>
      </p:sp>
      <p:sp>
        <p:nvSpPr>
          <p:cNvPr id="8" name="Rectangle 6"/>
          <p:cNvSpPr>
            <a:spLocks noGrp="1" noChangeArrowheads="1"/>
          </p:cNvSpPr>
          <p:nvPr>
            <p:ph type="sldNum" sz="quarter" idx="12"/>
          </p:nvPr>
        </p:nvSpPr>
        <p:spPr/>
        <p:txBody>
          <a:bodyPr/>
          <a:lstStyle>
            <a:lvl1pPr>
              <a:defRPr/>
            </a:lvl1pPr>
          </a:lstStyle>
          <a:p>
            <a:pPr>
              <a:defRPr/>
            </a:pPr>
            <a:fld id="{52121E7D-9F66-FD44-BB7D-406F398F500B}" type="slidenum">
              <a:rPr lang="en-US"/>
              <a:pPr>
                <a:defRPr/>
              </a:pPr>
              <a:t>‹#›</a:t>
            </a:fld>
            <a:endParaRPr lang="en-US"/>
          </a:p>
        </p:txBody>
      </p:sp>
    </p:spTree>
    <p:extLst>
      <p:ext uri="{BB962C8B-B14F-4D97-AF65-F5344CB8AC3E}">
        <p14:creationId xmlns:p14="http://schemas.microsoft.com/office/powerpoint/2010/main" val="22421959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94456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1447800"/>
            <a:ext cx="4305300" cy="4678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447800"/>
            <a:ext cx="4305300" cy="4678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r>
              <a:rPr lang="en-US" smtClean="0"/>
              <a:t>WEP 280</a:t>
            </a:r>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smtClean="0"/>
              <a:t>SLAM</a:t>
            </a:r>
            <a:endParaRPr lang="en-US"/>
          </a:p>
        </p:txBody>
      </p:sp>
      <p:sp>
        <p:nvSpPr>
          <p:cNvPr id="7" name="Rectangle 6"/>
          <p:cNvSpPr>
            <a:spLocks noGrp="1" noChangeArrowheads="1"/>
          </p:cNvSpPr>
          <p:nvPr>
            <p:ph type="sldNum" sz="quarter" idx="12"/>
          </p:nvPr>
        </p:nvSpPr>
        <p:spPr/>
        <p:txBody>
          <a:bodyPr/>
          <a:lstStyle>
            <a:lvl1pPr>
              <a:defRPr/>
            </a:lvl1pPr>
          </a:lstStyle>
          <a:p>
            <a:pPr>
              <a:defRPr/>
            </a:pPr>
            <a:fld id="{5A2CC15E-1023-5D4C-BC52-216C29B93335}" type="slidenum">
              <a:rPr lang="en-US"/>
              <a:pPr>
                <a:defRPr/>
              </a:pPr>
              <a:t>‹#›</a:t>
            </a:fld>
            <a:endParaRPr lang="en-US"/>
          </a:p>
        </p:txBody>
      </p:sp>
    </p:spTree>
    <p:extLst>
      <p:ext uri="{BB962C8B-B14F-4D97-AF65-F5344CB8AC3E}">
        <p14:creationId xmlns:p14="http://schemas.microsoft.com/office/powerpoint/2010/main" val="1254842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dt" sz="half" idx="10"/>
          </p:nvPr>
        </p:nvSpPr>
        <p:spPr>
          <a:xfrm>
            <a:off x="457200" y="6453188"/>
            <a:ext cx="2133600" cy="268287"/>
          </a:xfrm>
          <a:prstGeom prst="rect">
            <a:avLst/>
          </a:prstGeom>
        </p:spPr>
        <p:txBody>
          <a:bodyPr/>
          <a:lstStyle>
            <a:lvl1pPr>
              <a:defRPr>
                <a:ea typeface="Arial" charset="0"/>
                <a:cs typeface="Arial" charset="0"/>
              </a:defRPr>
            </a:lvl1pPr>
          </a:lstStyle>
          <a:p>
            <a:pPr>
              <a:defRPr/>
            </a:pPr>
            <a:r>
              <a:rPr lang="en-US" smtClean="0"/>
              <a:t>WEP 280</a:t>
            </a:r>
            <a:endParaRPr lang="en-US"/>
          </a:p>
        </p:txBody>
      </p:sp>
      <p:sp>
        <p:nvSpPr>
          <p:cNvPr id="5" name="Rectangle 8"/>
          <p:cNvSpPr>
            <a:spLocks noGrp="1" noChangeArrowheads="1"/>
          </p:cNvSpPr>
          <p:nvPr>
            <p:ph type="ftr" sz="quarter" idx="11"/>
          </p:nvPr>
        </p:nvSpPr>
        <p:spPr/>
        <p:txBody>
          <a:bodyPr/>
          <a:lstStyle>
            <a:lvl1pPr>
              <a:defRPr/>
            </a:lvl1pPr>
          </a:lstStyle>
          <a:p>
            <a:pPr>
              <a:defRPr/>
            </a:pPr>
            <a:r>
              <a:rPr lang="en-US" smtClean="0"/>
              <a:t>SLAM</a:t>
            </a:r>
            <a:endParaRPr lang="en-US"/>
          </a:p>
        </p:txBody>
      </p:sp>
      <p:sp>
        <p:nvSpPr>
          <p:cNvPr id="6" name="Rectangle 9"/>
          <p:cNvSpPr>
            <a:spLocks noGrp="1" noChangeArrowheads="1"/>
          </p:cNvSpPr>
          <p:nvPr>
            <p:ph type="sldNum" sz="quarter" idx="12"/>
          </p:nvPr>
        </p:nvSpPr>
        <p:spPr/>
        <p:txBody>
          <a:bodyPr/>
          <a:lstStyle>
            <a:lvl1pPr>
              <a:defRPr/>
            </a:lvl1pPr>
          </a:lstStyle>
          <a:p>
            <a:pPr>
              <a:defRPr/>
            </a:pPr>
            <a:r>
              <a:rPr lang="en-US"/>
              <a:t>Slide </a:t>
            </a:r>
            <a:fld id="{05886058-A4A5-2641-B45D-6FB98BB25777}" type="slidenum">
              <a:rPr lang="en-US"/>
              <a:pPr>
                <a:defRPr/>
              </a:pPr>
              <a:t>‹#›</a:t>
            </a:fld>
            <a:endParaRPr lang="en-US"/>
          </a:p>
        </p:txBody>
      </p:sp>
    </p:spTree>
    <p:extLst>
      <p:ext uri="{BB962C8B-B14F-4D97-AF65-F5344CB8AC3E}">
        <p14:creationId xmlns:p14="http://schemas.microsoft.com/office/powerpoint/2010/main" val="1459145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51300" cy="463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60900" y="1600200"/>
            <a:ext cx="4051300" cy="463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dt" sz="half" idx="10"/>
          </p:nvPr>
        </p:nvSpPr>
        <p:spPr>
          <a:xfrm>
            <a:off x="457200" y="6453188"/>
            <a:ext cx="2133600" cy="268287"/>
          </a:xfrm>
          <a:prstGeom prst="rect">
            <a:avLst/>
          </a:prstGeom>
        </p:spPr>
        <p:txBody>
          <a:bodyPr/>
          <a:lstStyle>
            <a:lvl1pPr>
              <a:defRPr>
                <a:ea typeface="Arial" charset="0"/>
                <a:cs typeface="Arial" charset="0"/>
              </a:defRPr>
            </a:lvl1pPr>
          </a:lstStyle>
          <a:p>
            <a:pPr>
              <a:defRPr/>
            </a:pPr>
            <a:r>
              <a:rPr lang="en-US" smtClean="0"/>
              <a:t>WEP 280</a:t>
            </a:r>
            <a:endParaRPr lang="en-US"/>
          </a:p>
        </p:txBody>
      </p:sp>
      <p:sp>
        <p:nvSpPr>
          <p:cNvPr id="6" name="Rectangle 8"/>
          <p:cNvSpPr>
            <a:spLocks noGrp="1" noChangeArrowheads="1"/>
          </p:cNvSpPr>
          <p:nvPr>
            <p:ph type="ftr" sz="quarter" idx="11"/>
          </p:nvPr>
        </p:nvSpPr>
        <p:spPr/>
        <p:txBody>
          <a:bodyPr/>
          <a:lstStyle>
            <a:lvl1pPr>
              <a:defRPr/>
            </a:lvl1pPr>
          </a:lstStyle>
          <a:p>
            <a:pPr>
              <a:defRPr/>
            </a:pPr>
            <a:r>
              <a:rPr lang="en-US" smtClean="0"/>
              <a:t>SLAM</a:t>
            </a:r>
            <a:endParaRPr lang="en-US"/>
          </a:p>
        </p:txBody>
      </p:sp>
      <p:sp>
        <p:nvSpPr>
          <p:cNvPr id="7" name="Rectangle 9"/>
          <p:cNvSpPr>
            <a:spLocks noGrp="1" noChangeArrowheads="1"/>
          </p:cNvSpPr>
          <p:nvPr>
            <p:ph type="sldNum" sz="quarter" idx="12"/>
          </p:nvPr>
        </p:nvSpPr>
        <p:spPr/>
        <p:txBody>
          <a:bodyPr/>
          <a:lstStyle>
            <a:lvl1pPr>
              <a:defRPr/>
            </a:lvl1pPr>
          </a:lstStyle>
          <a:p>
            <a:pPr>
              <a:defRPr/>
            </a:pPr>
            <a:r>
              <a:rPr lang="en-US"/>
              <a:t>Slide </a:t>
            </a:r>
            <a:fld id="{019D123C-CDE8-2646-AA52-4FE2DD7A189F}" type="slidenum">
              <a:rPr lang="en-US"/>
              <a:pPr>
                <a:defRPr/>
              </a:pPr>
              <a:t>‹#›</a:t>
            </a:fld>
            <a:endParaRPr lang="en-US"/>
          </a:p>
        </p:txBody>
      </p:sp>
    </p:spTree>
    <p:extLst>
      <p:ext uri="{BB962C8B-B14F-4D97-AF65-F5344CB8AC3E}">
        <p14:creationId xmlns:p14="http://schemas.microsoft.com/office/powerpoint/2010/main" val="986645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dt" sz="half" idx="10"/>
          </p:nvPr>
        </p:nvSpPr>
        <p:spPr>
          <a:xfrm>
            <a:off x="457200" y="6453188"/>
            <a:ext cx="2133600" cy="268287"/>
          </a:xfrm>
          <a:prstGeom prst="rect">
            <a:avLst/>
          </a:prstGeom>
        </p:spPr>
        <p:txBody>
          <a:bodyPr/>
          <a:lstStyle>
            <a:lvl1pPr>
              <a:defRPr>
                <a:ea typeface="Arial" charset="0"/>
                <a:cs typeface="Arial" charset="0"/>
              </a:defRPr>
            </a:lvl1pPr>
          </a:lstStyle>
          <a:p>
            <a:pPr>
              <a:defRPr/>
            </a:pPr>
            <a:r>
              <a:rPr lang="en-US" smtClean="0"/>
              <a:t>WEP 280</a:t>
            </a:r>
            <a:endParaRPr lang="en-US"/>
          </a:p>
        </p:txBody>
      </p:sp>
      <p:sp>
        <p:nvSpPr>
          <p:cNvPr id="8" name="Rectangle 8"/>
          <p:cNvSpPr>
            <a:spLocks noGrp="1" noChangeArrowheads="1"/>
          </p:cNvSpPr>
          <p:nvPr>
            <p:ph type="ftr" sz="quarter" idx="11"/>
          </p:nvPr>
        </p:nvSpPr>
        <p:spPr/>
        <p:txBody>
          <a:bodyPr/>
          <a:lstStyle>
            <a:lvl1pPr>
              <a:defRPr/>
            </a:lvl1pPr>
          </a:lstStyle>
          <a:p>
            <a:pPr>
              <a:defRPr/>
            </a:pPr>
            <a:r>
              <a:rPr lang="en-US" smtClean="0"/>
              <a:t>SLAM</a:t>
            </a:r>
            <a:endParaRPr lang="en-US"/>
          </a:p>
        </p:txBody>
      </p:sp>
      <p:sp>
        <p:nvSpPr>
          <p:cNvPr id="9" name="Rectangle 9"/>
          <p:cNvSpPr>
            <a:spLocks noGrp="1" noChangeArrowheads="1"/>
          </p:cNvSpPr>
          <p:nvPr>
            <p:ph type="sldNum" sz="quarter" idx="12"/>
          </p:nvPr>
        </p:nvSpPr>
        <p:spPr/>
        <p:txBody>
          <a:bodyPr/>
          <a:lstStyle>
            <a:lvl1pPr>
              <a:defRPr/>
            </a:lvl1pPr>
          </a:lstStyle>
          <a:p>
            <a:pPr>
              <a:defRPr/>
            </a:pPr>
            <a:r>
              <a:rPr lang="en-US"/>
              <a:t>Slide </a:t>
            </a:r>
            <a:fld id="{EE8295A9-EAF5-BA40-9B8C-831693E88794}" type="slidenum">
              <a:rPr lang="en-US"/>
              <a:pPr>
                <a:defRPr/>
              </a:pPr>
              <a:t>‹#›</a:t>
            </a:fld>
            <a:endParaRPr lang="en-US"/>
          </a:p>
        </p:txBody>
      </p:sp>
    </p:spTree>
    <p:extLst>
      <p:ext uri="{BB962C8B-B14F-4D97-AF65-F5344CB8AC3E}">
        <p14:creationId xmlns:p14="http://schemas.microsoft.com/office/powerpoint/2010/main" val="3651704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dt" sz="half" idx="10"/>
          </p:nvPr>
        </p:nvSpPr>
        <p:spPr>
          <a:xfrm>
            <a:off x="457200" y="6453188"/>
            <a:ext cx="2133600" cy="268287"/>
          </a:xfrm>
          <a:prstGeom prst="rect">
            <a:avLst/>
          </a:prstGeom>
        </p:spPr>
        <p:txBody>
          <a:bodyPr/>
          <a:lstStyle>
            <a:lvl1pPr>
              <a:defRPr>
                <a:ea typeface="Arial" charset="0"/>
                <a:cs typeface="Arial" charset="0"/>
              </a:defRPr>
            </a:lvl1pPr>
          </a:lstStyle>
          <a:p>
            <a:pPr>
              <a:defRPr/>
            </a:pPr>
            <a:r>
              <a:rPr lang="en-US" smtClean="0"/>
              <a:t>WEP 280</a:t>
            </a:r>
            <a:endParaRPr lang="en-US"/>
          </a:p>
        </p:txBody>
      </p:sp>
      <p:sp>
        <p:nvSpPr>
          <p:cNvPr id="4" name="Rectangle 8"/>
          <p:cNvSpPr>
            <a:spLocks noGrp="1" noChangeArrowheads="1"/>
          </p:cNvSpPr>
          <p:nvPr>
            <p:ph type="ftr" sz="quarter" idx="11"/>
          </p:nvPr>
        </p:nvSpPr>
        <p:spPr/>
        <p:txBody>
          <a:bodyPr/>
          <a:lstStyle>
            <a:lvl1pPr>
              <a:defRPr/>
            </a:lvl1pPr>
          </a:lstStyle>
          <a:p>
            <a:pPr>
              <a:defRPr/>
            </a:pPr>
            <a:r>
              <a:rPr lang="en-US" smtClean="0"/>
              <a:t>SLAM</a:t>
            </a:r>
            <a:endParaRPr lang="en-US"/>
          </a:p>
        </p:txBody>
      </p:sp>
      <p:sp>
        <p:nvSpPr>
          <p:cNvPr id="5" name="Rectangle 9"/>
          <p:cNvSpPr>
            <a:spLocks noGrp="1" noChangeArrowheads="1"/>
          </p:cNvSpPr>
          <p:nvPr>
            <p:ph type="sldNum" sz="quarter" idx="12"/>
          </p:nvPr>
        </p:nvSpPr>
        <p:spPr/>
        <p:txBody>
          <a:bodyPr/>
          <a:lstStyle>
            <a:lvl1pPr>
              <a:defRPr/>
            </a:lvl1pPr>
          </a:lstStyle>
          <a:p>
            <a:pPr>
              <a:defRPr/>
            </a:pPr>
            <a:r>
              <a:rPr lang="en-US"/>
              <a:t>Slide </a:t>
            </a:r>
            <a:fld id="{7C867A1B-4A75-9542-A4DD-87ACAD34A8CE}" type="slidenum">
              <a:rPr lang="en-US"/>
              <a:pPr>
                <a:defRPr/>
              </a:pPr>
              <a:t>‹#›</a:t>
            </a:fld>
            <a:endParaRPr lang="en-US"/>
          </a:p>
        </p:txBody>
      </p:sp>
    </p:spTree>
    <p:extLst>
      <p:ext uri="{BB962C8B-B14F-4D97-AF65-F5344CB8AC3E}">
        <p14:creationId xmlns:p14="http://schemas.microsoft.com/office/powerpoint/2010/main" val="941852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xfrm>
            <a:off x="457200" y="6453188"/>
            <a:ext cx="2133600" cy="268287"/>
          </a:xfrm>
          <a:prstGeom prst="rect">
            <a:avLst/>
          </a:prstGeom>
        </p:spPr>
        <p:txBody>
          <a:bodyPr/>
          <a:lstStyle>
            <a:lvl1pPr>
              <a:defRPr>
                <a:ea typeface="Arial" charset="0"/>
                <a:cs typeface="Arial" charset="0"/>
              </a:defRPr>
            </a:lvl1pPr>
          </a:lstStyle>
          <a:p>
            <a:pPr>
              <a:defRPr/>
            </a:pPr>
            <a:r>
              <a:rPr lang="en-US" smtClean="0"/>
              <a:t>WEP 280</a:t>
            </a:r>
            <a:endParaRPr lang="en-US"/>
          </a:p>
        </p:txBody>
      </p:sp>
      <p:sp>
        <p:nvSpPr>
          <p:cNvPr id="3" name="Rectangle 8"/>
          <p:cNvSpPr>
            <a:spLocks noGrp="1" noChangeArrowheads="1"/>
          </p:cNvSpPr>
          <p:nvPr>
            <p:ph type="ftr" sz="quarter" idx="11"/>
          </p:nvPr>
        </p:nvSpPr>
        <p:spPr/>
        <p:txBody>
          <a:bodyPr/>
          <a:lstStyle>
            <a:lvl1pPr>
              <a:defRPr/>
            </a:lvl1pPr>
          </a:lstStyle>
          <a:p>
            <a:pPr>
              <a:defRPr/>
            </a:pPr>
            <a:r>
              <a:rPr lang="en-US" smtClean="0"/>
              <a:t>SLAM</a:t>
            </a:r>
            <a:endParaRPr lang="en-US"/>
          </a:p>
        </p:txBody>
      </p:sp>
      <p:sp>
        <p:nvSpPr>
          <p:cNvPr id="4" name="Rectangle 9"/>
          <p:cNvSpPr>
            <a:spLocks noGrp="1" noChangeArrowheads="1"/>
          </p:cNvSpPr>
          <p:nvPr>
            <p:ph type="sldNum" sz="quarter" idx="12"/>
          </p:nvPr>
        </p:nvSpPr>
        <p:spPr/>
        <p:txBody>
          <a:bodyPr/>
          <a:lstStyle>
            <a:lvl1pPr>
              <a:defRPr/>
            </a:lvl1pPr>
          </a:lstStyle>
          <a:p>
            <a:pPr>
              <a:defRPr/>
            </a:pPr>
            <a:r>
              <a:rPr lang="en-US"/>
              <a:t>Slide </a:t>
            </a:r>
            <a:fld id="{65AF752B-AC02-3B4D-9DC8-8B0C316A0238}" type="slidenum">
              <a:rPr lang="en-US"/>
              <a:pPr>
                <a:defRPr/>
              </a:pPr>
              <a:t>‹#›</a:t>
            </a:fld>
            <a:endParaRPr lang="en-US"/>
          </a:p>
        </p:txBody>
      </p:sp>
    </p:spTree>
    <p:extLst>
      <p:ext uri="{BB962C8B-B14F-4D97-AF65-F5344CB8AC3E}">
        <p14:creationId xmlns:p14="http://schemas.microsoft.com/office/powerpoint/2010/main" val="1863853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xfrm>
            <a:off x="457200" y="6453188"/>
            <a:ext cx="2133600" cy="268287"/>
          </a:xfrm>
          <a:prstGeom prst="rect">
            <a:avLst/>
          </a:prstGeom>
        </p:spPr>
        <p:txBody>
          <a:bodyPr/>
          <a:lstStyle>
            <a:lvl1pPr>
              <a:defRPr>
                <a:ea typeface="Arial" charset="0"/>
                <a:cs typeface="Arial" charset="0"/>
              </a:defRPr>
            </a:lvl1pPr>
          </a:lstStyle>
          <a:p>
            <a:pPr>
              <a:defRPr/>
            </a:pPr>
            <a:r>
              <a:rPr lang="en-US" smtClean="0"/>
              <a:t>WEP 280</a:t>
            </a:r>
            <a:endParaRPr lang="en-US"/>
          </a:p>
        </p:txBody>
      </p:sp>
      <p:sp>
        <p:nvSpPr>
          <p:cNvPr id="6" name="Rectangle 8"/>
          <p:cNvSpPr>
            <a:spLocks noGrp="1" noChangeArrowheads="1"/>
          </p:cNvSpPr>
          <p:nvPr>
            <p:ph type="ftr" sz="quarter" idx="11"/>
          </p:nvPr>
        </p:nvSpPr>
        <p:spPr/>
        <p:txBody>
          <a:bodyPr/>
          <a:lstStyle>
            <a:lvl1pPr>
              <a:defRPr/>
            </a:lvl1pPr>
          </a:lstStyle>
          <a:p>
            <a:pPr>
              <a:defRPr/>
            </a:pPr>
            <a:r>
              <a:rPr lang="en-US" smtClean="0"/>
              <a:t>SLAM</a:t>
            </a:r>
            <a:endParaRPr lang="en-US"/>
          </a:p>
        </p:txBody>
      </p:sp>
      <p:sp>
        <p:nvSpPr>
          <p:cNvPr id="7" name="Rectangle 9"/>
          <p:cNvSpPr>
            <a:spLocks noGrp="1" noChangeArrowheads="1"/>
          </p:cNvSpPr>
          <p:nvPr>
            <p:ph type="sldNum" sz="quarter" idx="12"/>
          </p:nvPr>
        </p:nvSpPr>
        <p:spPr/>
        <p:txBody>
          <a:bodyPr/>
          <a:lstStyle>
            <a:lvl1pPr>
              <a:defRPr/>
            </a:lvl1pPr>
          </a:lstStyle>
          <a:p>
            <a:pPr>
              <a:defRPr/>
            </a:pPr>
            <a:r>
              <a:rPr lang="en-US"/>
              <a:t>Slide </a:t>
            </a:r>
            <a:fld id="{F253FF72-B81B-954F-A3DF-270D6C401F26}" type="slidenum">
              <a:rPr lang="en-US"/>
              <a:pPr>
                <a:defRPr/>
              </a:pPr>
              <a:t>‹#›</a:t>
            </a:fld>
            <a:endParaRPr lang="en-US"/>
          </a:p>
        </p:txBody>
      </p:sp>
    </p:spTree>
    <p:extLst>
      <p:ext uri="{BB962C8B-B14F-4D97-AF65-F5344CB8AC3E}">
        <p14:creationId xmlns:p14="http://schemas.microsoft.com/office/powerpoint/2010/main" val="3583913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xfrm>
            <a:off x="457200" y="6453188"/>
            <a:ext cx="2133600" cy="268287"/>
          </a:xfrm>
          <a:prstGeom prst="rect">
            <a:avLst/>
          </a:prstGeom>
        </p:spPr>
        <p:txBody>
          <a:bodyPr/>
          <a:lstStyle>
            <a:lvl1pPr>
              <a:defRPr>
                <a:ea typeface="Arial" charset="0"/>
                <a:cs typeface="Arial" charset="0"/>
              </a:defRPr>
            </a:lvl1pPr>
          </a:lstStyle>
          <a:p>
            <a:pPr>
              <a:defRPr/>
            </a:pPr>
            <a:r>
              <a:rPr lang="en-US" smtClean="0"/>
              <a:t>WEP 280</a:t>
            </a:r>
            <a:endParaRPr lang="en-US"/>
          </a:p>
        </p:txBody>
      </p:sp>
      <p:sp>
        <p:nvSpPr>
          <p:cNvPr id="6" name="Rectangle 8"/>
          <p:cNvSpPr>
            <a:spLocks noGrp="1" noChangeArrowheads="1"/>
          </p:cNvSpPr>
          <p:nvPr>
            <p:ph type="ftr" sz="quarter" idx="11"/>
          </p:nvPr>
        </p:nvSpPr>
        <p:spPr/>
        <p:txBody>
          <a:bodyPr/>
          <a:lstStyle>
            <a:lvl1pPr>
              <a:defRPr/>
            </a:lvl1pPr>
          </a:lstStyle>
          <a:p>
            <a:pPr>
              <a:defRPr/>
            </a:pPr>
            <a:r>
              <a:rPr lang="en-US" smtClean="0"/>
              <a:t>SLAM</a:t>
            </a:r>
            <a:endParaRPr lang="en-US"/>
          </a:p>
        </p:txBody>
      </p:sp>
      <p:sp>
        <p:nvSpPr>
          <p:cNvPr id="7" name="Rectangle 9"/>
          <p:cNvSpPr>
            <a:spLocks noGrp="1" noChangeArrowheads="1"/>
          </p:cNvSpPr>
          <p:nvPr>
            <p:ph type="sldNum" sz="quarter" idx="12"/>
          </p:nvPr>
        </p:nvSpPr>
        <p:spPr/>
        <p:txBody>
          <a:bodyPr/>
          <a:lstStyle>
            <a:lvl1pPr>
              <a:defRPr/>
            </a:lvl1pPr>
          </a:lstStyle>
          <a:p>
            <a:pPr>
              <a:defRPr/>
            </a:pPr>
            <a:r>
              <a:rPr lang="en-US"/>
              <a:t>Slide </a:t>
            </a:r>
            <a:fld id="{ED19D4B0-CBED-8347-81BE-A4F91E6BAC01}" type="slidenum">
              <a:rPr lang="en-US"/>
              <a:pPr>
                <a:defRPr/>
              </a:pPr>
              <a:t>‹#›</a:t>
            </a:fld>
            <a:endParaRPr lang="en-US"/>
          </a:p>
        </p:txBody>
      </p:sp>
    </p:spTree>
    <p:extLst>
      <p:ext uri="{BB962C8B-B14F-4D97-AF65-F5344CB8AC3E}">
        <p14:creationId xmlns:p14="http://schemas.microsoft.com/office/powerpoint/2010/main" val="20968277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slideLayout" Target="../slideLayouts/slideLayout27.xml"/><Relationship Id="rId15"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title"/>
          </p:nvPr>
        </p:nvSpPr>
        <p:spPr bwMode="auto">
          <a:xfrm>
            <a:off x="457200" y="304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6"/>
          <p:cNvSpPr>
            <a:spLocks noGrp="1" noChangeArrowheads="1"/>
          </p:cNvSpPr>
          <p:nvPr>
            <p:ph type="body" idx="1"/>
          </p:nvPr>
        </p:nvSpPr>
        <p:spPr bwMode="auto">
          <a:xfrm>
            <a:off x="304800" y="1524000"/>
            <a:ext cx="8458200" cy="463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4680" name="Rectangle 8"/>
          <p:cNvSpPr>
            <a:spLocks noGrp="1" noChangeArrowheads="1"/>
          </p:cNvSpPr>
          <p:nvPr>
            <p:ph type="ftr" sz="quarter" idx="3"/>
          </p:nvPr>
        </p:nvSpPr>
        <p:spPr bwMode="auto">
          <a:xfrm>
            <a:off x="3124200" y="6453188"/>
            <a:ext cx="3048000"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chemeClr val="bg2"/>
                </a:solidFill>
                <a:ea typeface="Arial" charset="0"/>
                <a:cs typeface="Arial" charset="0"/>
              </a:defRPr>
            </a:lvl1pPr>
          </a:lstStyle>
          <a:p>
            <a:pPr>
              <a:defRPr/>
            </a:pPr>
            <a:r>
              <a:rPr lang="en-US" smtClean="0"/>
              <a:t>SLAM</a:t>
            </a:r>
            <a:endParaRPr lang="en-US" dirty="0"/>
          </a:p>
        </p:txBody>
      </p:sp>
      <p:sp>
        <p:nvSpPr>
          <p:cNvPr id="284681" name="Rectangle 9"/>
          <p:cNvSpPr>
            <a:spLocks noGrp="1" noChangeArrowheads="1"/>
          </p:cNvSpPr>
          <p:nvPr>
            <p:ph type="sldNum" sz="quarter" idx="4"/>
          </p:nvPr>
        </p:nvSpPr>
        <p:spPr bwMode="auto">
          <a:xfrm>
            <a:off x="6553200" y="6453188"/>
            <a:ext cx="2133600" cy="2682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defRPr sz="1400">
                <a:solidFill>
                  <a:schemeClr val="bg2"/>
                </a:solidFill>
                <a:cs typeface="Arial" charset="0"/>
              </a:defRPr>
            </a:lvl1pPr>
          </a:lstStyle>
          <a:p>
            <a:pPr>
              <a:defRPr/>
            </a:pPr>
            <a:r>
              <a:rPr lang="en-US" smtClean="0"/>
              <a:t>Slide </a:t>
            </a:r>
            <a:fld id="{E63F1EA2-87FB-3040-A6AA-F8E2B12E7AA4}" type="slidenum">
              <a:rPr lang="en-US" smtClean="0"/>
              <a:pPr>
                <a:defRPr/>
              </a:pPr>
              <a:t>‹#›</a:t>
            </a:fld>
            <a:endParaRPr lang="en-US"/>
          </a:p>
        </p:txBody>
      </p:sp>
      <p:sp>
        <p:nvSpPr>
          <p:cNvPr id="2" name="Freeform 1"/>
          <p:cNvSpPr/>
          <p:nvPr userDrawn="1"/>
        </p:nvSpPr>
        <p:spPr>
          <a:xfrm>
            <a:off x="152400" y="152400"/>
            <a:ext cx="8924637" cy="6315363"/>
          </a:xfrm>
          <a:custGeom>
            <a:avLst/>
            <a:gdLst>
              <a:gd name="connsiteX0" fmla="*/ 8820728 w 8924637"/>
              <a:gd name="connsiteY0" fmla="*/ 34636 h 6315363"/>
              <a:gd name="connsiteX1" fmla="*/ 8890000 w 8924637"/>
              <a:gd name="connsiteY1" fmla="*/ 473363 h 6315363"/>
              <a:gd name="connsiteX2" fmla="*/ 8739909 w 8924637"/>
              <a:gd name="connsiteY2" fmla="*/ 1027545 h 6315363"/>
              <a:gd name="connsiteX3" fmla="*/ 8924637 w 8924637"/>
              <a:gd name="connsiteY3" fmla="*/ 1789545 h 6315363"/>
              <a:gd name="connsiteX4" fmla="*/ 8739909 w 8924637"/>
              <a:gd name="connsiteY4" fmla="*/ 2643909 h 6315363"/>
              <a:gd name="connsiteX5" fmla="*/ 8913091 w 8924637"/>
              <a:gd name="connsiteY5" fmla="*/ 3452090 h 6315363"/>
              <a:gd name="connsiteX6" fmla="*/ 8739909 w 8924637"/>
              <a:gd name="connsiteY6" fmla="*/ 4052454 h 6315363"/>
              <a:gd name="connsiteX7" fmla="*/ 8878455 w 8924637"/>
              <a:gd name="connsiteY7" fmla="*/ 4675909 h 6315363"/>
              <a:gd name="connsiteX8" fmla="*/ 8693728 w 8924637"/>
              <a:gd name="connsiteY8" fmla="*/ 5253181 h 6315363"/>
              <a:gd name="connsiteX9" fmla="*/ 8924637 w 8924637"/>
              <a:gd name="connsiteY9" fmla="*/ 5865090 h 6315363"/>
              <a:gd name="connsiteX10" fmla="*/ 8774546 w 8924637"/>
              <a:gd name="connsiteY10" fmla="*/ 6315363 h 6315363"/>
              <a:gd name="connsiteX11" fmla="*/ 7677728 w 8924637"/>
              <a:gd name="connsiteY11" fmla="*/ 6234545 h 6315363"/>
              <a:gd name="connsiteX12" fmla="*/ 6627091 w 8924637"/>
              <a:gd name="connsiteY12" fmla="*/ 6269181 h 6315363"/>
              <a:gd name="connsiteX13" fmla="*/ 5738091 w 8924637"/>
              <a:gd name="connsiteY13" fmla="*/ 6211454 h 6315363"/>
              <a:gd name="connsiteX14" fmla="*/ 5622637 w 8924637"/>
              <a:gd name="connsiteY14" fmla="*/ 6211454 h 6315363"/>
              <a:gd name="connsiteX15" fmla="*/ 4641273 w 8924637"/>
              <a:gd name="connsiteY15" fmla="*/ 6280727 h 6315363"/>
              <a:gd name="connsiteX16" fmla="*/ 3532909 w 8924637"/>
              <a:gd name="connsiteY16" fmla="*/ 6234545 h 6315363"/>
              <a:gd name="connsiteX17" fmla="*/ 2297546 w 8924637"/>
              <a:gd name="connsiteY17" fmla="*/ 6303818 h 6315363"/>
              <a:gd name="connsiteX18" fmla="*/ 1270000 w 8924637"/>
              <a:gd name="connsiteY18" fmla="*/ 6234545 h 6315363"/>
              <a:gd name="connsiteX19" fmla="*/ 334819 w 8924637"/>
              <a:gd name="connsiteY19" fmla="*/ 6315363 h 6315363"/>
              <a:gd name="connsiteX20" fmla="*/ 34637 w 8924637"/>
              <a:gd name="connsiteY20" fmla="*/ 6176818 h 6315363"/>
              <a:gd name="connsiteX21" fmla="*/ 92364 w 8924637"/>
              <a:gd name="connsiteY21" fmla="*/ 5645727 h 6315363"/>
              <a:gd name="connsiteX22" fmla="*/ 0 w 8924637"/>
              <a:gd name="connsiteY22" fmla="*/ 5103090 h 6315363"/>
              <a:gd name="connsiteX23" fmla="*/ 80819 w 8924637"/>
              <a:gd name="connsiteY23" fmla="*/ 4352636 h 6315363"/>
              <a:gd name="connsiteX24" fmla="*/ 11546 w 8924637"/>
              <a:gd name="connsiteY24" fmla="*/ 3821545 h 6315363"/>
              <a:gd name="connsiteX25" fmla="*/ 92364 w 8924637"/>
              <a:gd name="connsiteY25" fmla="*/ 3128818 h 6315363"/>
              <a:gd name="connsiteX26" fmla="*/ 11546 w 8924637"/>
              <a:gd name="connsiteY26" fmla="*/ 2516909 h 6315363"/>
              <a:gd name="connsiteX27" fmla="*/ 92364 w 8924637"/>
              <a:gd name="connsiteY27" fmla="*/ 1893454 h 6315363"/>
              <a:gd name="connsiteX28" fmla="*/ 23091 w 8924637"/>
              <a:gd name="connsiteY28" fmla="*/ 1223818 h 6315363"/>
              <a:gd name="connsiteX29" fmla="*/ 115455 w 8924637"/>
              <a:gd name="connsiteY29" fmla="*/ 785090 h 6315363"/>
              <a:gd name="connsiteX30" fmla="*/ 46182 w 8924637"/>
              <a:gd name="connsiteY30" fmla="*/ 277090 h 6315363"/>
              <a:gd name="connsiteX31" fmla="*/ 57728 w 8924637"/>
              <a:gd name="connsiteY31" fmla="*/ 46181 h 6315363"/>
              <a:gd name="connsiteX32" fmla="*/ 565728 w 8924637"/>
              <a:gd name="connsiteY32" fmla="*/ 11545 h 6315363"/>
              <a:gd name="connsiteX33" fmla="*/ 1500909 w 8924637"/>
              <a:gd name="connsiteY33" fmla="*/ 34636 h 6315363"/>
              <a:gd name="connsiteX34" fmla="*/ 2262909 w 8924637"/>
              <a:gd name="connsiteY34" fmla="*/ 0 h 6315363"/>
              <a:gd name="connsiteX35" fmla="*/ 3140364 w 8924637"/>
              <a:gd name="connsiteY35" fmla="*/ 46181 h 6315363"/>
              <a:gd name="connsiteX36" fmla="*/ 3913909 w 8924637"/>
              <a:gd name="connsiteY36" fmla="*/ 11545 h 6315363"/>
              <a:gd name="connsiteX37" fmla="*/ 4502728 w 8924637"/>
              <a:gd name="connsiteY37" fmla="*/ 69272 h 63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924637" h="6315363">
                <a:moveTo>
                  <a:pt x="8820728" y="34636"/>
                </a:moveTo>
                <a:lnTo>
                  <a:pt x="8890000" y="473363"/>
                </a:lnTo>
                <a:lnTo>
                  <a:pt x="8739909" y="1027545"/>
                </a:lnTo>
                <a:lnTo>
                  <a:pt x="8924637" y="1789545"/>
                </a:lnTo>
                <a:lnTo>
                  <a:pt x="8739909" y="2643909"/>
                </a:lnTo>
                <a:lnTo>
                  <a:pt x="8913091" y="3452090"/>
                </a:lnTo>
                <a:lnTo>
                  <a:pt x="8739909" y="4052454"/>
                </a:lnTo>
                <a:lnTo>
                  <a:pt x="8878455" y="4675909"/>
                </a:lnTo>
                <a:lnTo>
                  <a:pt x="8693728" y="5253181"/>
                </a:lnTo>
                <a:lnTo>
                  <a:pt x="8924637" y="5865090"/>
                </a:lnTo>
                <a:lnTo>
                  <a:pt x="8774546" y="6315363"/>
                </a:lnTo>
                <a:lnTo>
                  <a:pt x="7677728" y="6234545"/>
                </a:lnTo>
                <a:lnTo>
                  <a:pt x="6627091" y="6269181"/>
                </a:lnTo>
                <a:lnTo>
                  <a:pt x="5738091" y="6211454"/>
                </a:lnTo>
                <a:lnTo>
                  <a:pt x="5622637" y="6211454"/>
                </a:lnTo>
                <a:lnTo>
                  <a:pt x="4641273" y="6280727"/>
                </a:lnTo>
                <a:lnTo>
                  <a:pt x="3532909" y="6234545"/>
                </a:lnTo>
                <a:lnTo>
                  <a:pt x="2297546" y="6303818"/>
                </a:lnTo>
                <a:lnTo>
                  <a:pt x="1270000" y="6234545"/>
                </a:lnTo>
                <a:lnTo>
                  <a:pt x="334819" y="6315363"/>
                </a:lnTo>
                <a:lnTo>
                  <a:pt x="34637" y="6176818"/>
                </a:lnTo>
                <a:lnTo>
                  <a:pt x="92364" y="5645727"/>
                </a:lnTo>
                <a:lnTo>
                  <a:pt x="0" y="5103090"/>
                </a:lnTo>
                <a:lnTo>
                  <a:pt x="80819" y="4352636"/>
                </a:lnTo>
                <a:lnTo>
                  <a:pt x="11546" y="3821545"/>
                </a:lnTo>
                <a:lnTo>
                  <a:pt x="92364" y="3128818"/>
                </a:lnTo>
                <a:lnTo>
                  <a:pt x="11546" y="2516909"/>
                </a:lnTo>
                <a:lnTo>
                  <a:pt x="92364" y="1893454"/>
                </a:lnTo>
                <a:lnTo>
                  <a:pt x="23091" y="1223818"/>
                </a:lnTo>
                <a:lnTo>
                  <a:pt x="115455" y="785090"/>
                </a:lnTo>
                <a:lnTo>
                  <a:pt x="46182" y="277090"/>
                </a:lnTo>
                <a:lnTo>
                  <a:pt x="57728" y="46181"/>
                </a:lnTo>
                <a:lnTo>
                  <a:pt x="565728" y="11545"/>
                </a:lnTo>
                <a:lnTo>
                  <a:pt x="1500909" y="34636"/>
                </a:lnTo>
                <a:lnTo>
                  <a:pt x="2262909" y="0"/>
                </a:lnTo>
                <a:lnTo>
                  <a:pt x="3140364" y="46181"/>
                </a:lnTo>
                <a:lnTo>
                  <a:pt x="3913909" y="11545"/>
                </a:lnTo>
                <a:lnTo>
                  <a:pt x="4502728" y="69272"/>
                </a:lnTo>
              </a:path>
            </a:pathLst>
          </a:custGeom>
          <a:ln w="38100" cmpd="sng">
            <a:solidFill>
              <a:schemeClr val="bg2"/>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 name="Picture 4" descr="0769090455598644.JP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572000" y="0"/>
            <a:ext cx="505286" cy="399473"/>
          </a:xfrm>
          <a:prstGeom prst="rect">
            <a:avLst/>
          </a:prstGeom>
        </p:spPr>
      </p:pic>
      <p:sp>
        <p:nvSpPr>
          <p:cNvPr id="13" name="Date Placeholder 1"/>
          <p:cNvSpPr>
            <a:spLocks noGrp="1"/>
          </p:cNvSpPr>
          <p:nvPr>
            <p:ph type="dt" sz="half" idx="2"/>
          </p:nvPr>
        </p:nvSpPr>
        <p:spPr>
          <a:xfrm>
            <a:off x="457200" y="6453188"/>
            <a:ext cx="2133600" cy="268287"/>
          </a:xfrm>
          <a:prstGeom prst="rect">
            <a:avLst/>
          </a:prstGeom>
        </p:spPr>
        <p:txBody>
          <a:bodyPr/>
          <a:lstStyle>
            <a:lvl1pPr>
              <a:defRPr sz="1400">
                <a:solidFill>
                  <a:schemeClr val="bg2"/>
                </a:solidFill>
              </a:defRPr>
            </a:lvl1pPr>
          </a:lstStyle>
          <a:p>
            <a:pPr>
              <a:defRPr/>
            </a:pPr>
            <a:r>
              <a:rPr lang="en-US" smtClean="0"/>
              <a:t>WEP 280</a:t>
            </a:r>
            <a:endParaRPr lang="en-US" dirty="0"/>
          </a:p>
        </p:txBody>
      </p:sp>
    </p:spTree>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Lst>
  <p:timing>
    <p:tnLst>
      <p:par>
        <p:cTn xmlns:p14="http://schemas.microsoft.com/office/powerpoint/2010/main" id="1" dur="indefinite" restart="never" nodeType="tmRoot"/>
      </p:par>
    </p:tnLst>
  </p:timing>
  <p:hf hdr="0"/>
  <p:txStyles>
    <p:titleStyle>
      <a:lvl1pPr algn="ctr" rtl="0" eaLnBrk="0" fontAlgn="base" hangingPunct="0">
        <a:spcBef>
          <a:spcPct val="0"/>
        </a:spcBef>
        <a:spcAft>
          <a:spcPct val="0"/>
        </a:spcAft>
        <a:defRPr sz="4000" b="1">
          <a:solidFill>
            <a:srgbClr val="003366"/>
          </a:solidFill>
          <a:latin typeface="Arial"/>
          <a:ea typeface="ＭＳ Ｐゴシック" charset="0"/>
          <a:cs typeface="Arial"/>
        </a:defRPr>
      </a:lvl1pPr>
      <a:lvl2pPr algn="ctr" rtl="0" eaLnBrk="0" fontAlgn="base" hangingPunct="0">
        <a:spcBef>
          <a:spcPct val="0"/>
        </a:spcBef>
        <a:spcAft>
          <a:spcPct val="0"/>
        </a:spcAft>
        <a:defRPr sz="4000" b="1">
          <a:solidFill>
            <a:srgbClr val="003366"/>
          </a:solidFill>
          <a:latin typeface="Arial" charset="0"/>
          <a:ea typeface="ＭＳ Ｐゴシック" charset="0"/>
          <a:cs typeface="Arial" charset="0"/>
        </a:defRPr>
      </a:lvl2pPr>
      <a:lvl3pPr algn="ctr" rtl="0" eaLnBrk="0" fontAlgn="base" hangingPunct="0">
        <a:spcBef>
          <a:spcPct val="0"/>
        </a:spcBef>
        <a:spcAft>
          <a:spcPct val="0"/>
        </a:spcAft>
        <a:defRPr sz="4000" b="1">
          <a:solidFill>
            <a:srgbClr val="003366"/>
          </a:solidFill>
          <a:latin typeface="Arial" charset="0"/>
          <a:ea typeface="ＭＳ Ｐゴシック" charset="0"/>
          <a:cs typeface="Arial" charset="0"/>
        </a:defRPr>
      </a:lvl3pPr>
      <a:lvl4pPr algn="ctr" rtl="0" eaLnBrk="0" fontAlgn="base" hangingPunct="0">
        <a:spcBef>
          <a:spcPct val="0"/>
        </a:spcBef>
        <a:spcAft>
          <a:spcPct val="0"/>
        </a:spcAft>
        <a:defRPr sz="4000" b="1">
          <a:solidFill>
            <a:srgbClr val="003366"/>
          </a:solidFill>
          <a:latin typeface="Arial" charset="0"/>
          <a:ea typeface="ＭＳ Ｐゴシック" charset="0"/>
          <a:cs typeface="Arial" charset="0"/>
        </a:defRPr>
      </a:lvl4pPr>
      <a:lvl5pPr algn="ctr" rtl="0" eaLnBrk="0" fontAlgn="base" hangingPunct="0">
        <a:spcBef>
          <a:spcPct val="0"/>
        </a:spcBef>
        <a:spcAft>
          <a:spcPct val="0"/>
        </a:spcAft>
        <a:defRPr sz="4000" b="1">
          <a:solidFill>
            <a:srgbClr val="003366"/>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eaLnBrk="0" fontAlgn="base" hangingPunct="0">
        <a:spcBef>
          <a:spcPct val="20000"/>
        </a:spcBef>
        <a:spcAft>
          <a:spcPct val="0"/>
        </a:spcAft>
        <a:buChar char="•"/>
        <a:defRPr sz="2800">
          <a:solidFill>
            <a:srgbClr val="003366"/>
          </a:solidFill>
          <a:latin typeface="Times New Roman"/>
          <a:ea typeface="+mn-ea"/>
          <a:cs typeface="Times New Roman"/>
        </a:defRPr>
      </a:lvl1pPr>
      <a:lvl2pPr marL="742950" indent="-285750" algn="l" rtl="0" eaLnBrk="0" fontAlgn="base" hangingPunct="0">
        <a:spcBef>
          <a:spcPct val="20000"/>
        </a:spcBef>
        <a:spcAft>
          <a:spcPct val="0"/>
        </a:spcAft>
        <a:buChar char="–"/>
        <a:defRPr sz="2400">
          <a:solidFill>
            <a:srgbClr val="003366"/>
          </a:solidFill>
          <a:latin typeface="Times New Roman"/>
          <a:ea typeface="+mn-ea"/>
          <a:cs typeface="Times New Roman"/>
        </a:defRPr>
      </a:lvl2pPr>
      <a:lvl3pPr marL="1143000" indent="-228600" algn="l" rtl="0" eaLnBrk="0" fontAlgn="base" hangingPunct="0">
        <a:spcBef>
          <a:spcPct val="20000"/>
        </a:spcBef>
        <a:spcAft>
          <a:spcPct val="0"/>
        </a:spcAft>
        <a:buChar char="•"/>
        <a:defRPr sz="2400">
          <a:solidFill>
            <a:srgbClr val="003366"/>
          </a:solidFill>
          <a:latin typeface="Times New Roman"/>
          <a:ea typeface="+mn-ea"/>
          <a:cs typeface="Times New Roman"/>
        </a:defRPr>
      </a:lvl3pPr>
      <a:lvl4pPr marL="1600200" indent="-228600" algn="l" rtl="0" eaLnBrk="0" fontAlgn="base" hangingPunct="0">
        <a:spcBef>
          <a:spcPct val="20000"/>
        </a:spcBef>
        <a:spcAft>
          <a:spcPct val="0"/>
        </a:spcAft>
        <a:buChar char="–"/>
        <a:defRPr sz="2000">
          <a:solidFill>
            <a:srgbClr val="003366"/>
          </a:solidFill>
          <a:latin typeface="Times New Roman"/>
          <a:ea typeface="+mn-ea"/>
          <a:cs typeface="Times New Roman"/>
        </a:defRPr>
      </a:lvl4pPr>
      <a:lvl5pPr marL="2057400" indent="-228600" algn="l" rtl="0" eaLnBrk="0" fontAlgn="base" hangingPunct="0">
        <a:spcBef>
          <a:spcPct val="20000"/>
        </a:spcBef>
        <a:spcAft>
          <a:spcPct val="0"/>
        </a:spcAft>
        <a:buChar char="»"/>
        <a:defRPr sz="2000">
          <a:solidFill>
            <a:srgbClr val="003366"/>
          </a:solidFill>
          <a:latin typeface="Times New Roman"/>
          <a:ea typeface="+mn-ea"/>
          <a:cs typeface="Times New Roman"/>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0" y="274638"/>
            <a:ext cx="9144000" cy="944562"/>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5363" name="Rectangle 3"/>
          <p:cNvSpPr>
            <a:spLocks noGrp="1" noChangeArrowheads="1"/>
          </p:cNvSpPr>
          <p:nvPr>
            <p:ph type="body" idx="1"/>
          </p:nvPr>
        </p:nvSpPr>
        <p:spPr bwMode="auto">
          <a:xfrm>
            <a:off x="152400" y="1447800"/>
            <a:ext cx="87630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cs typeface="Arial" charset="0"/>
              </a:defRPr>
            </a:lvl1pPr>
          </a:lstStyle>
          <a:p>
            <a:pPr>
              <a:defRPr/>
            </a:pPr>
            <a:r>
              <a:rPr lang="en-US" smtClean="0"/>
              <a:t>WEP 280</a:t>
            </a: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cs typeface="Arial" charset="0"/>
              </a:defRPr>
            </a:lvl1pPr>
          </a:lstStyle>
          <a:p>
            <a:pPr>
              <a:defRPr/>
            </a:pPr>
            <a:r>
              <a:rPr lang="en-US" smtClean="0"/>
              <a:t>SLAM</a:t>
            </a: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cs typeface="Arial" charset="0"/>
              </a:defRPr>
            </a:lvl1pPr>
          </a:lstStyle>
          <a:p>
            <a:pPr>
              <a:defRPr/>
            </a:pPr>
            <a:fld id="{2D98C3A7-68BC-8249-ABEA-8F22ADEE90A1}" type="slidenum">
              <a:rPr lang="en-US"/>
              <a:pPr>
                <a:defRPr/>
              </a:pPr>
              <a:t>‹#›</a:t>
            </a:fld>
            <a:endParaRPr lang="en-US"/>
          </a:p>
        </p:txBody>
      </p:sp>
      <p:sp>
        <p:nvSpPr>
          <p:cNvPr id="15367" name="Line 7"/>
          <p:cNvSpPr>
            <a:spLocks noChangeShapeType="1"/>
          </p:cNvSpPr>
          <p:nvPr userDrawn="1"/>
        </p:nvSpPr>
        <p:spPr bwMode="auto">
          <a:xfrm>
            <a:off x="0" y="6248400"/>
            <a:ext cx="9144000" cy="0"/>
          </a:xfrm>
          <a:prstGeom prst="line">
            <a:avLst/>
          </a:prstGeom>
          <a:noFill/>
          <a:ln w="9525">
            <a:solidFill>
              <a:srgbClr val="CCCCFF"/>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 id="2147484224" r:id="rId12"/>
    <p:sldLayoutId id="2147484225" r:id="rId13"/>
    <p:sldLayoutId id="2147484226" r:id="rId14"/>
  </p:sldLayoutIdLst>
  <p:hf hdr="0"/>
  <p:txStyles>
    <p:titleStyle>
      <a:lvl1pPr algn="ctr" rtl="0" eaLnBrk="0" fontAlgn="base" hangingPunct="0">
        <a:spcBef>
          <a:spcPct val="0"/>
        </a:spcBef>
        <a:spcAft>
          <a:spcPct val="0"/>
        </a:spcAft>
        <a:defRPr sz="3200">
          <a:solidFill>
            <a:schemeClr val="tx2"/>
          </a:solidFill>
          <a:latin typeface="+mj-lt"/>
          <a:ea typeface="ＭＳ Ｐゴシック" charset="0"/>
          <a:cs typeface="+mj-cs"/>
        </a:defRPr>
      </a:lvl1pPr>
      <a:lvl2pPr algn="ctr" rtl="0" eaLnBrk="0" fontAlgn="base" hangingPunct="0">
        <a:spcBef>
          <a:spcPct val="0"/>
        </a:spcBef>
        <a:spcAft>
          <a:spcPct val="0"/>
        </a:spcAft>
        <a:defRPr sz="3200">
          <a:solidFill>
            <a:schemeClr val="tx2"/>
          </a:solidFill>
          <a:latin typeface="Arial Black" pitchFamily="-65" charset="0"/>
          <a:ea typeface="ＭＳ Ｐゴシック" charset="0"/>
          <a:cs typeface="Arial" pitchFamily="-65" charset="0"/>
        </a:defRPr>
      </a:lvl2pPr>
      <a:lvl3pPr algn="ctr" rtl="0" eaLnBrk="0" fontAlgn="base" hangingPunct="0">
        <a:spcBef>
          <a:spcPct val="0"/>
        </a:spcBef>
        <a:spcAft>
          <a:spcPct val="0"/>
        </a:spcAft>
        <a:defRPr sz="3200">
          <a:solidFill>
            <a:schemeClr val="tx2"/>
          </a:solidFill>
          <a:latin typeface="Arial Black" pitchFamily="-65" charset="0"/>
          <a:ea typeface="ＭＳ Ｐゴシック" charset="0"/>
          <a:cs typeface="Arial" pitchFamily="-65" charset="0"/>
        </a:defRPr>
      </a:lvl3pPr>
      <a:lvl4pPr algn="ctr" rtl="0" eaLnBrk="0" fontAlgn="base" hangingPunct="0">
        <a:spcBef>
          <a:spcPct val="0"/>
        </a:spcBef>
        <a:spcAft>
          <a:spcPct val="0"/>
        </a:spcAft>
        <a:defRPr sz="3200">
          <a:solidFill>
            <a:schemeClr val="tx2"/>
          </a:solidFill>
          <a:latin typeface="Arial Black" pitchFamily="-65" charset="0"/>
          <a:ea typeface="ＭＳ Ｐゴシック" charset="0"/>
          <a:cs typeface="Arial" pitchFamily="-65" charset="0"/>
        </a:defRPr>
      </a:lvl4pPr>
      <a:lvl5pPr algn="ctr" rtl="0" eaLnBrk="0" fontAlgn="base" hangingPunct="0">
        <a:spcBef>
          <a:spcPct val="0"/>
        </a:spcBef>
        <a:spcAft>
          <a:spcPct val="0"/>
        </a:spcAft>
        <a:defRPr sz="3200">
          <a:solidFill>
            <a:schemeClr val="tx2"/>
          </a:solidFill>
          <a:latin typeface="Arial Black" pitchFamily="-65" charset="0"/>
          <a:ea typeface="ＭＳ Ｐゴシック" charset="0"/>
          <a:cs typeface="Arial" pitchFamily="-65" charset="0"/>
        </a:defRPr>
      </a:lvl5pPr>
      <a:lvl6pPr marL="457200" algn="ctr" rtl="0" fontAlgn="base">
        <a:spcBef>
          <a:spcPct val="0"/>
        </a:spcBef>
        <a:spcAft>
          <a:spcPct val="0"/>
        </a:spcAft>
        <a:defRPr sz="3200">
          <a:solidFill>
            <a:schemeClr val="tx2"/>
          </a:solidFill>
          <a:latin typeface="Arial Black" pitchFamily="-65" charset="0"/>
          <a:ea typeface="Arial" pitchFamily="-65" charset="0"/>
          <a:cs typeface="Arial" pitchFamily="-65" charset="0"/>
        </a:defRPr>
      </a:lvl6pPr>
      <a:lvl7pPr marL="914400" algn="ctr" rtl="0" fontAlgn="base">
        <a:spcBef>
          <a:spcPct val="0"/>
        </a:spcBef>
        <a:spcAft>
          <a:spcPct val="0"/>
        </a:spcAft>
        <a:defRPr sz="3200">
          <a:solidFill>
            <a:schemeClr val="tx2"/>
          </a:solidFill>
          <a:latin typeface="Arial Black" pitchFamily="-65" charset="0"/>
          <a:ea typeface="Arial" pitchFamily="-65" charset="0"/>
          <a:cs typeface="Arial" pitchFamily="-65" charset="0"/>
        </a:defRPr>
      </a:lvl7pPr>
      <a:lvl8pPr marL="1371600" algn="ctr" rtl="0" fontAlgn="base">
        <a:spcBef>
          <a:spcPct val="0"/>
        </a:spcBef>
        <a:spcAft>
          <a:spcPct val="0"/>
        </a:spcAft>
        <a:defRPr sz="3200">
          <a:solidFill>
            <a:schemeClr val="tx2"/>
          </a:solidFill>
          <a:latin typeface="Arial Black" pitchFamily="-65" charset="0"/>
          <a:ea typeface="Arial" pitchFamily="-65" charset="0"/>
          <a:cs typeface="Arial" pitchFamily="-65" charset="0"/>
        </a:defRPr>
      </a:lvl8pPr>
      <a:lvl9pPr marL="1828800" algn="ctr" rtl="0" fontAlgn="base">
        <a:spcBef>
          <a:spcPct val="0"/>
        </a:spcBef>
        <a:spcAft>
          <a:spcPct val="0"/>
        </a:spcAft>
        <a:defRPr sz="3200">
          <a:solidFill>
            <a:schemeClr val="tx2"/>
          </a:solidFill>
          <a:latin typeface="Arial Black" pitchFamily="-65" charset="0"/>
          <a:ea typeface="Arial" pitchFamily="-65" charset="0"/>
          <a:cs typeface="Arial" pitchFamily="-65"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8.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 Id="rId3" Type="http://schemas.openxmlformats.org/officeDocument/2006/relationships/image" Target="../media/image1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5.emf"/><Relationship Id="rId5" Type="http://schemas.openxmlformats.org/officeDocument/2006/relationships/oleObject" Target="../embeddings/oleObject3.bin"/><Relationship Id="rId6" Type="http://schemas.openxmlformats.org/officeDocument/2006/relationships/image" Target="../media/image6.emf"/><Relationship Id="rId7" Type="http://schemas.openxmlformats.org/officeDocument/2006/relationships/oleObject" Target="../embeddings/oleObject4.bin"/><Relationship Id="rId8" Type="http://schemas.openxmlformats.org/officeDocument/2006/relationships/image" Target="../media/image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p:cNvSpPr>
            <a:spLocks noGrp="1" noChangeArrowheads="1"/>
          </p:cNvSpPr>
          <p:nvPr>
            <p:ph type="ctrTitle"/>
          </p:nvPr>
        </p:nvSpPr>
        <p:spPr>
          <a:xfrm>
            <a:off x="685800" y="2209800"/>
            <a:ext cx="7772400" cy="2438400"/>
          </a:xfrm>
        </p:spPr>
        <p:txBody>
          <a:bodyPr/>
          <a:lstStyle/>
          <a:p>
            <a:pPr eaLnBrk="1" hangingPunct="1">
              <a:defRPr/>
            </a:pPr>
            <a:r>
              <a:rPr lang="en-US" dirty="0" smtClean="0">
                <a:cs typeface="Arial" charset="0"/>
              </a:rPr>
              <a:t>Simultaneous </a:t>
            </a:r>
            <a:r>
              <a:rPr lang="en-US" dirty="0" smtClean="0">
                <a:cs typeface="Arial" charset="0"/>
              </a:rPr>
              <a:t>Localization and Mapping (SLAM)</a:t>
            </a:r>
            <a:endParaRPr lang="en-US" sz="3200" dirty="0">
              <a:cs typeface="Arial" charset="0"/>
            </a:endParaRPr>
          </a:p>
        </p:txBody>
      </p:sp>
      <p:sp>
        <p:nvSpPr>
          <p:cNvPr id="3174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smtClean="0">
                <a:solidFill>
                  <a:srgbClr val="808080"/>
                </a:solidFill>
              </a:rPr>
              <a:t>SLAM</a:t>
            </a:r>
            <a:endParaRPr lang="en-US" sz="1400" dirty="0">
              <a:solidFill>
                <a:srgbClr val="808080"/>
              </a:solidFill>
            </a:endParaRPr>
          </a:p>
        </p:txBody>
      </p:sp>
      <p:sp>
        <p:nvSpPr>
          <p:cNvPr id="3174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1FBE6E8-89BB-0844-9A55-8426DD41E41E}" type="slidenum">
              <a:rPr lang="en-US" sz="1400">
                <a:solidFill>
                  <a:srgbClr val="808080"/>
                </a:solidFill>
              </a:rPr>
              <a:pPr eaLnBrk="1" hangingPunct="1"/>
              <a:t>1</a:t>
            </a:fld>
            <a:endParaRPr lang="en-US" sz="1400" dirty="0">
              <a:solidFill>
                <a:srgbClr val="808080"/>
              </a:solidFill>
            </a:endParaRPr>
          </a:p>
        </p:txBody>
      </p:sp>
      <p:sp>
        <p:nvSpPr>
          <p:cNvPr id="2" name="Date Placeholder 1"/>
          <p:cNvSpPr>
            <a:spLocks noGrp="1"/>
          </p:cNvSpPr>
          <p:nvPr>
            <p:ph type="dt" sz="half" idx="10"/>
          </p:nvPr>
        </p:nvSpPr>
        <p:spPr/>
        <p:txBody>
          <a:bodyPr/>
          <a:lstStyle/>
          <a:p>
            <a:pPr>
              <a:defRPr/>
            </a:pPr>
            <a:r>
              <a:rPr lang="en-US" smtClean="0"/>
              <a:t>WEP 280</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SLAM with EKF</a:t>
            </a:r>
            <a:endParaRPr lang="en-US" dirty="0"/>
          </a:p>
        </p:txBody>
      </p:sp>
      <p:sp>
        <p:nvSpPr>
          <p:cNvPr id="3" name="Content Placeholder 2"/>
          <p:cNvSpPr>
            <a:spLocks noGrp="1"/>
          </p:cNvSpPr>
          <p:nvPr>
            <p:ph idx="1"/>
          </p:nvPr>
        </p:nvSpPr>
        <p:spPr>
          <a:xfrm>
            <a:off x="304800" y="1447800"/>
            <a:ext cx="8458200" cy="4800600"/>
          </a:xfrm>
        </p:spPr>
        <p:txBody>
          <a:bodyPr/>
          <a:lstStyle/>
          <a:p>
            <a:r>
              <a:rPr lang="en-US" dirty="0" smtClean="0"/>
              <a:t>The earliest SLAM algorithm is based on the </a:t>
            </a:r>
            <a:r>
              <a:rPr lang="en-US" u="sng" dirty="0" smtClean="0"/>
              <a:t>Extended Kalman Filter</a:t>
            </a:r>
            <a:r>
              <a:rPr lang="en-US" dirty="0" smtClean="0"/>
              <a:t> (EKF). </a:t>
            </a:r>
          </a:p>
          <a:p>
            <a:r>
              <a:rPr lang="en-US" dirty="0" smtClean="0">
                <a:solidFill>
                  <a:srgbClr val="800000"/>
                </a:solidFill>
              </a:rPr>
              <a:t>EKF SLAM applies the EKF to </a:t>
            </a:r>
            <a:r>
              <a:rPr lang="en-US" u="sng" dirty="0" smtClean="0">
                <a:solidFill>
                  <a:srgbClr val="800000"/>
                </a:solidFill>
              </a:rPr>
              <a:t>online SLAM</a:t>
            </a:r>
            <a:r>
              <a:rPr lang="en-US" dirty="0" smtClean="0">
                <a:solidFill>
                  <a:srgbClr val="800000"/>
                </a:solidFill>
              </a:rPr>
              <a:t> using </a:t>
            </a:r>
            <a:r>
              <a:rPr lang="en-US" u="sng" dirty="0" smtClean="0">
                <a:solidFill>
                  <a:srgbClr val="800000"/>
                </a:solidFill>
              </a:rPr>
              <a:t>maximum likelihood</a:t>
            </a:r>
            <a:r>
              <a:rPr lang="en-US" dirty="0" smtClean="0">
                <a:solidFill>
                  <a:srgbClr val="800000"/>
                </a:solidFill>
              </a:rPr>
              <a:t> data association.</a:t>
            </a:r>
          </a:p>
          <a:p>
            <a:r>
              <a:rPr lang="en-US" dirty="0" smtClean="0"/>
              <a:t>Maps in EKF SLAM are </a:t>
            </a:r>
            <a:r>
              <a:rPr lang="en-US" u="sng" dirty="0" smtClean="0"/>
              <a:t>feature-based</a:t>
            </a:r>
            <a:r>
              <a:rPr lang="en-US" dirty="0" smtClean="0"/>
              <a:t>, and are composed of </a:t>
            </a:r>
            <a:r>
              <a:rPr lang="en-US" u="sng" dirty="0" smtClean="0"/>
              <a:t>point landmarks</a:t>
            </a:r>
            <a:r>
              <a:rPr lang="en-US" dirty="0" smtClean="0"/>
              <a:t>. </a:t>
            </a:r>
            <a:endParaRPr lang="en-US" dirty="0"/>
          </a:p>
          <a:p>
            <a:r>
              <a:rPr lang="en-US" dirty="0" smtClean="0">
                <a:solidFill>
                  <a:srgbClr val="800000"/>
                </a:solidFill>
              </a:rPr>
              <a:t>The number of point landmarks is usually </a:t>
            </a:r>
            <a:r>
              <a:rPr lang="en-US" u="sng" dirty="0" smtClean="0">
                <a:solidFill>
                  <a:srgbClr val="800000"/>
                </a:solidFill>
              </a:rPr>
              <a:t>less than 1000</a:t>
            </a:r>
            <a:r>
              <a:rPr lang="en-US" dirty="0" smtClean="0">
                <a:solidFill>
                  <a:srgbClr val="800000"/>
                </a:solidFill>
              </a:rPr>
              <a:t>.</a:t>
            </a:r>
          </a:p>
          <a:p>
            <a:r>
              <a:rPr lang="en-US" dirty="0" smtClean="0"/>
              <a:t>EKF SLAM tends to work well the </a:t>
            </a:r>
            <a:r>
              <a:rPr lang="en-US" u="sng" dirty="0" smtClean="0"/>
              <a:t>less ambiguous</a:t>
            </a:r>
            <a:r>
              <a:rPr lang="en-US" dirty="0" smtClean="0"/>
              <a:t> the landmarks are.</a:t>
            </a:r>
          </a:p>
          <a:p>
            <a:endParaRPr lang="en-US" dirty="0"/>
          </a:p>
        </p:txBody>
      </p:sp>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10</a:t>
            </a:fld>
            <a:endParaRPr lang="en-US"/>
          </a:p>
        </p:txBody>
      </p:sp>
    </p:spTree>
    <p:extLst>
      <p:ext uri="{BB962C8B-B14F-4D97-AF65-F5344CB8AC3E}">
        <p14:creationId xmlns:p14="http://schemas.microsoft.com/office/powerpoint/2010/main" val="2332056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EKF SLAM</a:t>
            </a:r>
            <a:endParaRPr lang="en-US" dirty="0"/>
          </a:p>
        </p:txBody>
      </p:sp>
      <p:sp>
        <p:nvSpPr>
          <p:cNvPr id="3" name="Content Placeholder 2"/>
          <p:cNvSpPr>
            <a:spLocks noGrp="1"/>
          </p:cNvSpPr>
          <p:nvPr>
            <p:ph idx="1"/>
          </p:nvPr>
        </p:nvSpPr>
        <p:spPr/>
        <p:txBody>
          <a:bodyPr/>
          <a:lstStyle/>
          <a:p>
            <a:r>
              <a:rPr lang="en-US" dirty="0" smtClean="0"/>
              <a:t>EKF SLAM makes a </a:t>
            </a:r>
            <a:r>
              <a:rPr lang="en-US" u="sng" dirty="0" smtClean="0"/>
              <a:t>Gaussian noise assumption</a:t>
            </a:r>
            <a:r>
              <a:rPr lang="en-US" dirty="0" smtClean="0"/>
              <a:t> for robot motion and perception.</a:t>
            </a:r>
          </a:p>
          <a:p>
            <a:r>
              <a:rPr lang="en-US" dirty="0" smtClean="0">
                <a:solidFill>
                  <a:srgbClr val="800000"/>
                </a:solidFill>
              </a:rPr>
              <a:t>The amount of </a:t>
            </a:r>
            <a:r>
              <a:rPr lang="en-US" u="sng" dirty="0" smtClean="0">
                <a:solidFill>
                  <a:srgbClr val="800000"/>
                </a:solidFill>
              </a:rPr>
              <a:t>uncertainty</a:t>
            </a:r>
            <a:r>
              <a:rPr lang="en-US" dirty="0" smtClean="0">
                <a:solidFill>
                  <a:srgbClr val="800000"/>
                </a:solidFill>
              </a:rPr>
              <a:t> in the posterior must be </a:t>
            </a:r>
            <a:r>
              <a:rPr lang="en-US" u="sng" dirty="0" smtClean="0">
                <a:solidFill>
                  <a:srgbClr val="800000"/>
                </a:solidFill>
              </a:rPr>
              <a:t>relatively small</a:t>
            </a:r>
            <a:r>
              <a:rPr lang="en-US" dirty="0" smtClean="0">
                <a:solidFill>
                  <a:srgbClr val="800000"/>
                </a:solidFill>
              </a:rPr>
              <a:t>, since otherwise the linearization tend to introduce intolerable errors.</a:t>
            </a:r>
          </a:p>
          <a:p>
            <a:r>
              <a:rPr lang="en-US" dirty="0" smtClean="0"/>
              <a:t>EKF SLAM can </a:t>
            </a:r>
            <a:r>
              <a:rPr lang="en-US" u="sng" dirty="0" smtClean="0"/>
              <a:t>only</a:t>
            </a:r>
            <a:r>
              <a:rPr lang="en-US" dirty="0" smtClean="0"/>
              <a:t> process </a:t>
            </a:r>
            <a:r>
              <a:rPr lang="en-US" u="sng" dirty="0" smtClean="0"/>
              <a:t>positive sightings</a:t>
            </a:r>
            <a:r>
              <a:rPr lang="en-US" dirty="0" smtClean="0"/>
              <a:t>, it can not process negative information (absence of landmarks in sensor information)</a:t>
            </a:r>
            <a:endParaRPr lang="en-US" dirty="0"/>
          </a:p>
        </p:txBody>
      </p:sp>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11</a:t>
            </a:fld>
            <a:endParaRPr lang="en-US"/>
          </a:p>
        </p:txBody>
      </p:sp>
    </p:spTree>
    <p:extLst>
      <p:ext uri="{BB962C8B-B14F-4D97-AF65-F5344CB8AC3E}">
        <p14:creationId xmlns:p14="http://schemas.microsoft.com/office/powerpoint/2010/main" val="586276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14400"/>
          </a:xfrm>
        </p:spPr>
        <p:txBody>
          <a:bodyPr/>
          <a:lstStyle/>
          <a:p>
            <a:r>
              <a:rPr lang="en-US" sz="3600" dirty="0" smtClean="0"/>
              <a:t>SLAM with known correspondences</a:t>
            </a:r>
            <a:endParaRPr lang="en-US" sz="3600" dirty="0"/>
          </a:p>
        </p:txBody>
      </p:sp>
      <p:sp>
        <p:nvSpPr>
          <p:cNvPr id="3" name="Content Placeholder 2"/>
          <p:cNvSpPr>
            <a:spLocks noGrp="1"/>
          </p:cNvSpPr>
          <p:nvPr>
            <p:ph idx="1"/>
          </p:nvPr>
        </p:nvSpPr>
        <p:spPr>
          <a:xfrm>
            <a:off x="304800" y="1447800"/>
            <a:ext cx="8458200" cy="3048000"/>
          </a:xfrm>
        </p:spPr>
        <p:txBody>
          <a:bodyPr/>
          <a:lstStyle/>
          <a:p>
            <a:r>
              <a:rPr lang="en-US" dirty="0" smtClean="0"/>
              <a:t>This addresses only the </a:t>
            </a:r>
            <a:r>
              <a:rPr lang="en-US" u="sng" dirty="0" smtClean="0"/>
              <a:t>continuous problem</a:t>
            </a:r>
            <a:r>
              <a:rPr lang="en-US" dirty="0" smtClean="0"/>
              <a:t> of SLAM</a:t>
            </a:r>
          </a:p>
          <a:p>
            <a:r>
              <a:rPr lang="en-US" dirty="0" smtClean="0">
                <a:solidFill>
                  <a:srgbClr val="800000"/>
                </a:solidFill>
              </a:rPr>
              <a:t>Very similar to the EKF localization. Differs that it additionally estimates the </a:t>
            </a:r>
            <a:r>
              <a:rPr lang="en-US" u="sng" dirty="0" smtClean="0">
                <a:solidFill>
                  <a:srgbClr val="800000"/>
                </a:solidFill>
              </a:rPr>
              <a:t>coordinates of the landmarks </a:t>
            </a:r>
            <a:r>
              <a:rPr lang="en-US" dirty="0" smtClean="0">
                <a:solidFill>
                  <a:srgbClr val="800000"/>
                </a:solidFill>
              </a:rPr>
              <a:t>encountered along the way (included in state vector).</a:t>
            </a:r>
          </a:p>
          <a:p>
            <a:r>
              <a:rPr lang="en-US" dirty="0" smtClean="0"/>
              <a:t>We will call the accumulated state vector the combined state vector </a:t>
            </a:r>
            <a:r>
              <a:rPr lang="en-US" i="1" dirty="0" err="1" smtClean="0"/>
              <a:t>y</a:t>
            </a:r>
            <a:r>
              <a:rPr lang="en-US" i="1" baseline="-25000" dirty="0" err="1" smtClean="0"/>
              <a:t>t</a:t>
            </a:r>
            <a:r>
              <a:rPr lang="en-US" dirty="0" smtClean="0"/>
              <a:t>.</a:t>
            </a:r>
          </a:p>
          <a:p>
            <a:endParaRPr lang="en-US" dirty="0"/>
          </a:p>
        </p:txBody>
      </p:sp>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12</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768180871"/>
              </p:ext>
            </p:extLst>
          </p:nvPr>
        </p:nvGraphicFramePr>
        <p:xfrm>
          <a:off x="1600200" y="4419600"/>
          <a:ext cx="6324600" cy="1607070"/>
        </p:xfrm>
        <a:graphic>
          <a:graphicData uri="http://schemas.openxmlformats.org/presentationml/2006/ole">
            <mc:AlternateContent xmlns:mc="http://schemas.openxmlformats.org/markup-compatibility/2006">
              <mc:Choice xmlns:v="urn:schemas-microsoft-com:vml" Requires="v">
                <p:oleObj spid="_x0000_s3090" name="Equation" r:id="rId3" imgW="3098800" imgH="787400" progId="Equation.3">
                  <p:embed/>
                </p:oleObj>
              </mc:Choice>
              <mc:Fallback>
                <p:oleObj name="Equation" r:id="rId3" imgW="3098800" imgH="787400" progId="Equation.3">
                  <p:embed/>
                  <p:pic>
                    <p:nvPicPr>
                      <p:cNvPr id="0" name=""/>
                      <p:cNvPicPr/>
                      <p:nvPr/>
                    </p:nvPicPr>
                    <p:blipFill>
                      <a:blip r:embed="rId4"/>
                      <a:stretch>
                        <a:fillRect/>
                      </a:stretch>
                    </p:blipFill>
                    <p:spPr>
                      <a:xfrm>
                        <a:off x="1600200" y="4419600"/>
                        <a:ext cx="6324600" cy="1607070"/>
                      </a:xfrm>
                      <a:prstGeom prst="rect">
                        <a:avLst/>
                      </a:prstGeom>
                    </p:spPr>
                  </p:pic>
                </p:oleObj>
              </mc:Fallback>
            </mc:AlternateContent>
          </a:graphicData>
        </a:graphic>
      </p:graphicFrame>
    </p:spTree>
    <p:extLst>
      <p:ext uri="{BB962C8B-B14F-4D97-AF65-F5344CB8AC3E}">
        <p14:creationId xmlns:p14="http://schemas.microsoft.com/office/powerpoint/2010/main" val="2967332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10600" cy="1143000"/>
          </a:xfrm>
        </p:spPr>
        <p:txBody>
          <a:bodyPr/>
          <a:lstStyle/>
          <a:p>
            <a:r>
              <a:rPr lang="en-US" sz="3800" dirty="0" smtClean="0"/>
              <a:t>SLAM with known correspondence</a:t>
            </a:r>
            <a:endParaRPr lang="en-US" sz="3800" dirty="0"/>
          </a:p>
        </p:txBody>
      </p:sp>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13</a:t>
            </a:fld>
            <a:endParaRPr lang="en-US"/>
          </a:p>
        </p:txBody>
      </p:sp>
      <p:pic>
        <p:nvPicPr>
          <p:cNvPr id="7" name="Picture 6"/>
          <p:cNvPicPr>
            <a:picLocks noChangeAspect="1"/>
          </p:cNvPicPr>
          <p:nvPr/>
        </p:nvPicPr>
        <p:blipFill>
          <a:blip r:embed="rId2"/>
          <a:stretch>
            <a:fillRect/>
          </a:stretch>
        </p:blipFill>
        <p:spPr>
          <a:xfrm>
            <a:off x="380999" y="1219200"/>
            <a:ext cx="8460557" cy="4572000"/>
          </a:xfrm>
          <a:prstGeom prst="rect">
            <a:avLst/>
          </a:prstGeom>
        </p:spPr>
      </p:pic>
      <p:sp>
        <p:nvSpPr>
          <p:cNvPr id="3" name="TextBox 2"/>
          <p:cNvSpPr txBox="1"/>
          <p:nvPr/>
        </p:nvSpPr>
        <p:spPr>
          <a:xfrm>
            <a:off x="3614389" y="2769914"/>
            <a:ext cx="533400" cy="276999"/>
          </a:xfrm>
          <a:prstGeom prst="rect">
            <a:avLst/>
          </a:prstGeom>
          <a:solidFill>
            <a:srgbClr val="FFFFFF"/>
          </a:solidFill>
        </p:spPr>
        <p:txBody>
          <a:bodyPr wrap="square" rtlCol="0">
            <a:spAutoFit/>
          </a:bodyPr>
          <a:lstStyle/>
          <a:p>
            <a:r>
              <a:rPr lang="en-US" sz="1200" dirty="0" smtClean="0">
                <a:latin typeface="Times New Roman"/>
                <a:cs typeface="Times New Roman"/>
              </a:rPr>
              <a:t>3</a:t>
            </a:r>
            <a:r>
              <a:rPr lang="en-US" sz="1200" i="1" dirty="0" smtClean="0">
                <a:latin typeface="Times New Roman"/>
                <a:cs typeface="Times New Roman"/>
              </a:rPr>
              <a:t>N</a:t>
            </a:r>
            <a:endParaRPr lang="en-US" sz="1200" i="1" dirty="0">
              <a:latin typeface="Times New Roman"/>
              <a:cs typeface="Times New Roman"/>
            </a:endParaRPr>
          </a:p>
        </p:txBody>
      </p:sp>
    </p:spTree>
    <p:extLst>
      <p:ext uri="{BB962C8B-B14F-4D97-AF65-F5344CB8AC3E}">
        <p14:creationId xmlns:p14="http://schemas.microsoft.com/office/powerpoint/2010/main" val="239156672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14</a:t>
            </a:fld>
            <a:endParaRPr lang="en-US"/>
          </a:p>
        </p:txBody>
      </p:sp>
      <p:pic>
        <p:nvPicPr>
          <p:cNvPr id="7" name="Picture 6"/>
          <p:cNvPicPr>
            <a:picLocks noChangeAspect="1"/>
          </p:cNvPicPr>
          <p:nvPr/>
        </p:nvPicPr>
        <p:blipFill>
          <a:blip r:embed="rId2"/>
          <a:stretch>
            <a:fillRect/>
          </a:stretch>
        </p:blipFill>
        <p:spPr>
          <a:xfrm>
            <a:off x="1600200" y="457200"/>
            <a:ext cx="6781800" cy="5991176"/>
          </a:xfrm>
          <a:prstGeom prst="rect">
            <a:avLst/>
          </a:prstGeom>
        </p:spPr>
      </p:pic>
      <p:sp>
        <p:nvSpPr>
          <p:cNvPr id="8" name="TextBox 7"/>
          <p:cNvSpPr txBox="1"/>
          <p:nvPr/>
        </p:nvSpPr>
        <p:spPr>
          <a:xfrm>
            <a:off x="6781800" y="3200400"/>
            <a:ext cx="533400" cy="276999"/>
          </a:xfrm>
          <a:prstGeom prst="rect">
            <a:avLst/>
          </a:prstGeom>
          <a:solidFill>
            <a:srgbClr val="FFFFFF"/>
          </a:solidFill>
        </p:spPr>
        <p:txBody>
          <a:bodyPr wrap="square" rtlCol="0">
            <a:spAutoFit/>
          </a:bodyPr>
          <a:lstStyle/>
          <a:p>
            <a:r>
              <a:rPr lang="en-US" sz="1200" dirty="0" smtClean="0">
                <a:latin typeface="Times New Roman"/>
                <a:cs typeface="Times New Roman"/>
              </a:rPr>
              <a:t>3</a:t>
            </a:r>
            <a:r>
              <a:rPr lang="en-US" sz="1200" i="1" dirty="0" smtClean="0">
                <a:latin typeface="Times New Roman"/>
                <a:cs typeface="Times New Roman"/>
              </a:rPr>
              <a:t>N-3j</a:t>
            </a:r>
            <a:endParaRPr lang="en-US" sz="1200" i="1" dirty="0">
              <a:latin typeface="Times New Roman"/>
              <a:cs typeface="Times New Roman"/>
            </a:endParaRPr>
          </a:p>
        </p:txBody>
      </p:sp>
      <p:sp>
        <p:nvSpPr>
          <p:cNvPr id="2" name="Rectangle 1"/>
          <p:cNvSpPr/>
          <p:nvPr/>
        </p:nvSpPr>
        <p:spPr>
          <a:xfrm>
            <a:off x="5867400" y="4419600"/>
            <a:ext cx="381000" cy="762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495800" y="4419600"/>
            <a:ext cx="381000" cy="762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791200" y="4267200"/>
            <a:ext cx="533400" cy="276999"/>
          </a:xfrm>
          <a:prstGeom prst="rect">
            <a:avLst/>
          </a:prstGeom>
          <a:noFill/>
        </p:spPr>
        <p:txBody>
          <a:bodyPr wrap="square" rtlCol="0">
            <a:spAutoFit/>
          </a:bodyPr>
          <a:lstStyle/>
          <a:p>
            <a:r>
              <a:rPr lang="en-US" sz="1200" dirty="0" smtClean="0">
                <a:latin typeface="Times New Roman"/>
                <a:cs typeface="Times New Roman"/>
              </a:rPr>
              <a:t>3</a:t>
            </a:r>
            <a:r>
              <a:rPr lang="en-US" sz="1200" i="1" dirty="0" smtClean="0">
                <a:latin typeface="Times New Roman"/>
                <a:cs typeface="Times New Roman"/>
              </a:rPr>
              <a:t>N-3j</a:t>
            </a:r>
            <a:endParaRPr lang="en-US" sz="1200" i="1" dirty="0">
              <a:latin typeface="Times New Roman"/>
              <a:cs typeface="Times New Roman"/>
            </a:endParaRPr>
          </a:p>
        </p:txBody>
      </p:sp>
      <p:sp>
        <p:nvSpPr>
          <p:cNvPr id="13" name="TextBox 12"/>
          <p:cNvSpPr txBox="1"/>
          <p:nvPr/>
        </p:nvSpPr>
        <p:spPr>
          <a:xfrm>
            <a:off x="4419600" y="4267200"/>
            <a:ext cx="533400" cy="276999"/>
          </a:xfrm>
          <a:prstGeom prst="rect">
            <a:avLst/>
          </a:prstGeom>
          <a:noFill/>
        </p:spPr>
        <p:txBody>
          <a:bodyPr wrap="square" rtlCol="0">
            <a:spAutoFit/>
          </a:bodyPr>
          <a:lstStyle/>
          <a:p>
            <a:r>
              <a:rPr lang="en-US" sz="1200" dirty="0" smtClean="0">
                <a:latin typeface="Times New Roman"/>
                <a:cs typeface="Times New Roman"/>
              </a:rPr>
              <a:t>3</a:t>
            </a:r>
            <a:r>
              <a:rPr lang="en-US" sz="1200" i="1" dirty="0">
                <a:latin typeface="Times New Roman"/>
                <a:cs typeface="Times New Roman"/>
              </a:rPr>
              <a:t>j</a:t>
            </a:r>
            <a:r>
              <a:rPr lang="en-US" sz="1200" i="1" dirty="0" smtClean="0">
                <a:latin typeface="Times New Roman"/>
                <a:cs typeface="Times New Roman"/>
              </a:rPr>
              <a:t>-3</a:t>
            </a:r>
            <a:endParaRPr lang="en-US" sz="1200" i="1" dirty="0">
              <a:latin typeface="Times New Roman"/>
              <a:cs typeface="Times New Roman"/>
            </a:endParaRPr>
          </a:p>
        </p:txBody>
      </p:sp>
    </p:spTree>
    <p:extLst>
      <p:ext uri="{BB962C8B-B14F-4D97-AF65-F5344CB8AC3E}">
        <p14:creationId xmlns:p14="http://schemas.microsoft.com/office/powerpoint/2010/main" val="311330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1981200" cy="3124200"/>
          </a:xfrm>
        </p:spPr>
        <p:txBody>
          <a:bodyPr/>
          <a:lstStyle/>
          <a:p>
            <a:r>
              <a:rPr lang="en-US" dirty="0" smtClean="0"/>
              <a:t>EKF SLAM results</a:t>
            </a:r>
            <a:endParaRPr lang="en-US" dirty="0"/>
          </a:p>
        </p:txBody>
      </p:sp>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15</a:t>
            </a:fld>
            <a:endParaRPr lang="en-US"/>
          </a:p>
        </p:txBody>
      </p:sp>
      <p:pic>
        <p:nvPicPr>
          <p:cNvPr id="7" name="Picture 6"/>
          <p:cNvPicPr>
            <a:picLocks noChangeAspect="1"/>
          </p:cNvPicPr>
          <p:nvPr/>
        </p:nvPicPr>
        <p:blipFill>
          <a:blip r:embed="rId2"/>
          <a:stretch>
            <a:fillRect/>
          </a:stretch>
        </p:blipFill>
        <p:spPr>
          <a:xfrm>
            <a:off x="2514600" y="533400"/>
            <a:ext cx="6327422" cy="5791200"/>
          </a:xfrm>
          <a:prstGeom prst="rect">
            <a:avLst/>
          </a:prstGeom>
        </p:spPr>
      </p:pic>
    </p:spTree>
    <p:extLst>
      <p:ext uri="{BB962C8B-B14F-4D97-AF65-F5344CB8AC3E}">
        <p14:creationId xmlns:p14="http://schemas.microsoft.com/office/powerpoint/2010/main" val="2969258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371600"/>
          </a:xfrm>
        </p:spPr>
        <p:txBody>
          <a:bodyPr/>
          <a:lstStyle/>
          <a:p>
            <a:r>
              <a:rPr lang="en-US" dirty="0" smtClean="0"/>
              <a:t>EKF SLAM with unknown correspondence</a:t>
            </a:r>
            <a:endParaRPr lang="en-US" dirty="0"/>
          </a:p>
        </p:txBody>
      </p:sp>
      <p:sp>
        <p:nvSpPr>
          <p:cNvPr id="3" name="Content Placeholder 2"/>
          <p:cNvSpPr>
            <a:spLocks noGrp="1"/>
          </p:cNvSpPr>
          <p:nvPr>
            <p:ph idx="1"/>
          </p:nvPr>
        </p:nvSpPr>
        <p:spPr>
          <a:xfrm>
            <a:off x="304800" y="1905000"/>
            <a:ext cx="8458200" cy="4256088"/>
          </a:xfrm>
        </p:spPr>
        <p:txBody>
          <a:bodyPr/>
          <a:lstStyle/>
          <a:p>
            <a:r>
              <a:rPr lang="en-US" dirty="0" smtClean="0"/>
              <a:t>This type of EKF SLAM uses an incremental maximum likelihood (ML) estimator to determine correspondences.</a:t>
            </a:r>
          </a:p>
          <a:p>
            <a:endParaRPr lang="en-US" dirty="0"/>
          </a:p>
        </p:txBody>
      </p:sp>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16</a:t>
            </a:fld>
            <a:endParaRPr lang="en-US"/>
          </a:p>
        </p:txBody>
      </p:sp>
    </p:spTree>
    <p:extLst>
      <p:ext uri="{BB962C8B-B14F-4D97-AF65-F5344CB8AC3E}">
        <p14:creationId xmlns:p14="http://schemas.microsoft.com/office/powerpoint/2010/main" val="3498790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371600"/>
          </a:xfrm>
        </p:spPr>
        <p:txBody>
          <a:bodyPr/>
          <a:lstStyle/>
          <a:p>
            <a:r>
              <a:rPr lang="en-US" dirty="0" smtClean="0"/>
              <a:t>SLAM with unknown correspondences</a:t>
            </a:r>
            <a:endParaRPr lang="en-US" dirty="0"/>
          </a:p>
        </p:txBody>
      </p:sp>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17</a:t>
            </a:fld>
            <a:endParaRPr lang="en-US"/>
          </a:p>
        </p:txBody>
      </p:sp>
      <p:pic>
        <p:nvPicPr>
          <p:cNvPr id="7" name="Picture 6"/>
          <p:cNvPicPr>
            <a:picLocks noChangeAspect="1"/>
          </p:cNvPicPr>
          <p:nvPr/>
        </p:nvPicPr>
        <p:blipFill>
          <a:blip r:embed="rId2"/>
          <a:stretch>
            <a:fillRect/>
          </a:stretch>
        </p:blipFill>
        <p:spPr>
          <a:xfrm>
            <a:off x="762000" y="2286000"/>
            <a:ext cx="7833761" cy="3886200"/>
          </a:xfrm>
          <a:prstGeom prst="rect">
            <a:avLst/>
          </a:prstGeom>
        </p:spPr>
      </p:pic>
      <p:sp>
        <p:nvSpPr>
          <p:cNvPr id="3" name="TextBox 2"/>
          <p:cNvSpPr txBox="1"/>
          <p:nvPr/>
        </p:nvSpPr>
        <p:spPr>
          <a:xfrm>
            <a:off x="4038600" y="1752600"/>
            <a:ext cx="802273" cy="461665"/>
          </a:xfrm>
          <a:prstGeom prst="rect">
            <a:avLst/>
          </a:prstGeom>
          <a:noFill/>
        </p:spPr>
        <p:txBody>
          <a:bodyPr wrap="none" rtlCol="0">
            <a:spAutoFit/>
          </a:bodyPr>
          <a:lstStyle/>
          <a:p>
            <a:r>
              <a:rPr lang="en-US" sz="2400" dirty="0" smtClean="0">
                <a:solidFill>
                  <a:srgbClr val="FF0000"/>
                </a:solidFill>
                <a:latin typeface="Times New Roman"/>
                <a:cs typeface="Times New Roman"/>
              </a:rPr>
              <a:t>no </a:t>
            </a:r>
            <a:r>
              <a:rPr lang="en-US" sz="2400" i="1" dirty="0" err="1" smtClean="0">
                <a:solidFill>
                  <a:srgbClr val="FF0000"/>
                </a:solidFill>
                <a:latin typeface="Times New Roman"/>
                <a:cs typeface="Times New Roman"/>
              </a:rPr>
              <a:t>c</a:t>
            </a:r>
            <a:r>
              <a:rPr lang="en-US" sz="2400" i="1" baseline="-25000" dirty="0" err="1" smtClean="0">
                <a:solidFill>
                  <a:srgbClr val="FF0000"/>
                </a:solidFill>
                <a:latin typeface="Times New Roman"/>
                <a:cs typeface="Times New Roman"/>
              </a:rPr>
              <a:t>t</a:t>
            </a:r>
            <a:endParaRPr lang="en-US" sz="2400" i="1" baseline="-25000" dirty="0">
              <a:solidFill>
                <a:srgbClr val="FF0000"/>
              </a:solidFill>
              <a:latin typeface="Times New Roman"/>
              <a:cs typeface="Times New Roman"/>
            </a:endParaRPr>
          </a:p>
        </p:txBody>
      </p:sp>
      <p:cxnSp>
        <p:nvCxnSpPr>
          <p:cNvPr id="9" name="Straight Arrow Connector 8"/>
          <p:cNvCxnSpPr>
            <a:stCxn id="3" idx="2"/>
          </p:cNvCxnSpPr>
          <p:nvPr/>
        </p:nvCxnSpPr>
        <p:spPr>
          <a:xfrm flipH="1">
            <a:off x="4419600" y="2214265"/>
            <a:ext cx="20137" cy="52893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6757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18</a:t>
            </a:fld>
            <a:endParaRPr lang="en-US"/>
          </a:p>
        </p:txBody>
      </p:sp>
      <p:pic>
        <p:nvPicPr>
          <p:cNvPr id="7" name="Picture 6"/>
          <p:cNvPicPr>
            <a:picLocks noChangeAspect="1"/>
          </p:cNvPicPr>
          <p:nvPr/>
        </p:nvPicPr>
        <p:blipFill>
          <a:blip r:embed="rId2"/>
          <a:stretch>
            <a:fillRect/>
          </a:stretch>
        </p:blipFill>
        <p:spPr>
          <a:xfrm>
            <a:off x="533400" y="838200"/>
            <a:ext cx="8023860" cy="3962400"/>
          </a:xfrm>
          <a:prstGeom prst="rect">
            <a:avLst/>
          </a:prstGeom>
        </p:spPr>
      </p:pic>
    </p:spTree>
    <p:extLst>
      <p:ext uri="{BB962C8B-B14F-4D97-AF65-F5344CB8AC3E}">
        <p14:creationId xmlns:p14="http://schemas.microsoft.com/office/powerpoint/2010/main" val="697495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19</a:t>
            </a:fld>
            <a:endParaRPr lang="en-US"/>
          </a:p>
        </p:txBody>
      </p:sp>
      <p:pic>
        <p:nvPicPr>
          <p:cNvPr id="7" name="Picture 6"/>
          <p:cNvPicPr>
            <a:picLocks noChangeAspect="1"/>
          </p:cNvPicPr>
          <p:nvPr/>
        </p:nvPicPr>
        <p:blipFill>
          <a:blip r:embed="rId2"/>
          <a:stretch>
            <a:fillRect/>
          </a:stretch>
        </p:blipFill>
        <p:spPr>
          <a:xfrm>
            <a:off x="281288" y="2209800"/>
            <a:ext cx="8267918" cy="3581400"/>
          </a:xfrm>
          <a:prstGeom prst="rect">
            <a:avLst/>
          </a:prstGeom>
        </p:spPr>
      </p:pic>
      <p:sp>
        <p:nvSpPr>
          <p:cNvPr id="2" name="TextBox 1"/>
          <p:cNvSpPr txBox="1"/>
          <p:nvPr/>
        </p:nvSpPr>
        <p:spPr>
          <a:xfrm>
            <a:off x="5715000" y="3124200"/>
            <a:ext cx="2191037" cy="369332"/>
          </a:xfrm>
          <a:prstGeom prst="rect">
            <a:avLst/>
          </a:prstGeom>
          <a:noFill/>
        </p:spPr>
        <p:txBody>
          <a:bodyPr wrap="none" rtlCol="0">
            <a:spAutoFit/>
          </a:bodyPr>
          <a:lstStyle/>
          <a:p>
            <a:r>
              <a:rPr lang="en-US" dirty="0" err="1" smtClean="0">
                <a:latin typeface="Times New Roman"/>
                <a:cs typeface="Times New Roman"/>
              </a:rPr>
              <a:t>Mahalanobis</a:t>
            </a:r>
            <a:r>
              <a:rPr lang="en-US" dirty="0" smtClean="0">
                <a:latin typeface="Times New Roman"/>
                <a:cs typeface="Times New Roman"/>
              </a:rPr>
              <a:t> distance</a:t>
            </a:r>
            <a:endParaRPr lang="en-US" dirty="0">
              <a:latin typeface="Times New Roman"/>
              <a:cs typeface="Times New Roman"/>
            </a:endParaRPr>
          </a:p>
        </p:txBody>
      </p:sp>
      <p:cxnSp>
        <p:nvCxnSpPr>
          <p:cNvPr id="8" name="Straight Arrow Connector 7"/>
          <p:cNvCxnSpPr>
            <a:stCxn id="2" idx="1"/>
          </p:cNvCxnSpPr>
          <p:nvPr/>
        </p:nvCxnSpPr>
        <p:spPr>
          <a:xfrm flipH="1" flipV="1">
            <a:off x="4876800" y="3276600"/>
            <a:ext cx="838200" cy="3226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4913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33400" y="1676400"/>
            <a:ext cx="8382000" cy="1524000"/>
          </a:xfrm>
          <a:prstGeom prst="rect">
            <a:avLst/>
          </a:prstGeom>
          <a:noFill/>
          <a:ln>
            <a:prstDash val="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n>
                <a:solidFill>
                  <a:schemeClr val="tx1"/>
                </a:solidFill>
                <a:prstDash val="dash"/>
              </a:ln>
            </a:endParaRPr>
          </a:p>
        </p:txBody>
      </p:sp>
      <p:sp>
        <p:nvSpPr>
          <p:cNvPr id="30722" name="Title 1"/>
          <p:cNvSpPr>
            <a:spLocks noGrp="1"/>
          </p:cNvSpPr>
          <p:nvPr>
            <p:ph type="title"/>
          </p:nvPr>
        </p:nvSpPr>
        <p:spPr>
          <a:xfrm>
            <a:off x="457200" y="304800"/>
            <a:ext cx="8534400" cy="533400"/>
          </a:xfrm>
        </p:spPr>
        <p:txBody>
          <a:bodyPr/>
          <a:lstStyle/>
          <a:p>
            <a:r>
              <a:rPr lang="en-US">
                <a:latin typeface="Arial" charset="0"/>
              </a:rPr>
              <a:t>Autonomous mobile robots</a:t>
            </a:r>
          </a:p>
        </p:txBody>
      </p:sp>
      <p:sp>
        <p:nvSpPr>
          <p:cNvPr id="4" name="Footer Placeholder 3"/>
          <p:cNvSpPr>
            <a:spLocks noGrp="1"/>
          </p:cNvSpPr>
          <p:nvPr>
            <p:ph type="ftr" sz="quarter" idx="11"/>
          </p:nvPr>
        </p:nvSpPr>
        <p:spPr/>
        <p:txBody>
          <a:bodyPr/>
          <a:lstStyle/>
          <a:p>
            <a:pPr>
              <a:defRPr/>
            </a:pPr>
            <a:r>
              <a:rPr lang="en-US" smtClean="0"/>
              <a:t>SLAM</a:t>
            </a:r>
            <a:endParaRPr lang="en-US"/>
          </a:p>
        </p:txBody>
      </p:sp>
      <p:sp>
        <p:nvSpPr>
          <p:cNvPr id="5" name="Slide Number Placeholder 4"/>
          <p:cNvSpPr>
            <a:spLocks noGrp="1"/>
          </p:cNvSpPr>
          <p:nvPr>
            <p:ph type="sldNum" sz="quarter" idx="12"/>
          </p:nvPr>
        </p:nvSpPr>
        <p:spPr/>
        <p:txBody>
          <a:bodyPr/>
          <a:lstStyle/>
          <a:p>
            <a:pPr>
              <a:defRPr/>
            </a:pPr>
            <a:fld id="{0B5E4B7E-2A50-C649-81B0-84D14367BA6F}" type="slidenum">
              <a:rPr lang="en-US" smtClean="0"/>
              <a:pPr>
                <a:defRPr/>
              </a:pPr>
              <a:t>2</a:t>
            </a:fld>
            <a:endParaRPr lang="en-US"/>
          </a:p>
        </p:txBody>
      </p:sp>
      <p:sp>
        <p:nvSpPr>
          <p:cNvPr id="6" name="Rectangle 5"/>
          <p:cNvSpPr/>
          <p:nvPr/>
        </p:nvSpPr>
        <p:spPr>
          <a:xfrm>
            <a:off x="4191000" y="1828800"/>
            <a:ext cx="1981200" cy="457200"/>
          </a:xfrm>
          <a:prstGeom prst="rect">
            <a:avLst/>
          </a:prstGeom>
          <a:solidFill>
            <a:srgbClr val="6699FF">
              <a:alpha val="12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Vehicle model</a:t>
            </a:r>
          </a:p>
        </p:txBody>
      </p:sp>
      <p:sp>
        <p:nvSpPr>
          <p:cNvPr id="7" name="Rectangle 6"/>
          <p:cNvSpPr/>
          <p:nvPr/>
        </p:nvSpPr>
        <p:spPr>
          <a:xfrm>
            <a:off x="1752600" y="1828800"/>
            <a:ext cx="1676400" cy="457200"/>
          </a:xfrm>
          <a:prstGeom prst="rect">
            <a:avLst/>
          </a:prstGeom>
          <a:solidFill>
            <a:srgbClr val="6699FF">
              <a:alpha val="12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Actuators</a:t>
            </a:r>
          </a:p>
        </p:txBody>
      </p:sp>
      <p:sp>
        <p:nvSpPr>
          <p:cNvPr id="8" name="Rectangle 7"/>
          <p:cNvSpPr/>
          <p:nvPr/>
        </p:nvSpPr>
        <p:spPr>
          <a:xfrm>
            <a:off x="6781800" y="1828800"/>
            <a:ext cx="1905000" cy="457200"/>
          </a:xfrm>
          <a:prstGeom prst="rect">
            <a:avLst/>
          </a:prstGeom>
          <a:solidFill>
            <a:srgbClr val="6699FF">
              <a:alpha val="12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Sensors</a:t>
            </a:r>
          </a:p>
        </p:txBody>
      </p:sp>
      <p:sp>
        <p:nvSpPr>
          <p:cNvPr id="9" name="Rectangle 8"/>
          <p:cNvSpPr/>
          <p:nvPr/>
        </p:nvSpPr>
        <p:spPr>
          <a:xfrm>
            <a:off x="4495800" y="2514600"/>
            <a:ext cx="1524000" cy="381000"/>
          </a:xfrm>
          <a:prstGeom prst="rect">
            <a:avLst/>
          </a:prstGeom>
          <a:solidFill>
            <a:srgbClr val="6699FF">
              <a:alpha val="12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Control</a:t>
            </a:r>
          </a:p>
        </p:txBody>
      </p:sp>
      <p:sp>
        <p:nvSpPr>
          <p:cNvPr id="10" name="Rectangle 9"/>
          <p:cNvSpPr/>
          <p:nvPr/>
        </p:nvSpPr>
        <p:spPr>
          <a:xfrm>
            <a:off x="3505200" y="4953000"/>
            <a:ext cx="3733800" cy="533400"/>
          </a:xfrm>
          <a:prstGeom prst="rect">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Localization &amp; mapping</a:t>
            </a:r>
          </a:p>
        </p:txBody>
      </p:sp>
      <p:sp>
        <p:nvSpPr>
          <p:cNvPr id="11" name="Rectangle 10"/>
          <p:cNvSpPr/>
          <p:nvPr/>
        </p:nvSpPr>
        <p:spPr>
          <a:xfrm>
            <a:off x="4343400" y="3581400"/>
            <a:ext cx="1905000" cy="457200"/>
          </a:xfrm>
          <a:prstGeom prst="rect">
            <a:avLst/>
          </a:prstGeom>
          <a:solidFill>
            <a:srgbClr val="008000">
              <a:alpha val="12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Localization</a:t>
            </a:r>
          </a:p>
        </p:txBody>
      </p:sp>
      <p:sp>
        <p:nvSpPr>
          <p:cNvPr id="12" name="Rectangle 11"/>
          <p:cNvSpPr/>
          <p:nvPr/>
        </p:nvSpPr>
        <p:spPr>
          <a:xfrm>
            <a:off x="1600200" y="3429000"/>
            <a:ext cx="2209800" cy="762000"/>
          </a:xfrm>
          <a:prstGeom prst="rect">
            <a:avLst/>
          </a:prstGeom>
          <a:solidFill>
            <a:srgbClr val="008000">
              <a:alpha val="12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Path &amp; motion planning</a:t>
            </a:r>
          </a:p>
        </p:txBody>
      </p:sp>
      <p:sp>
        <p:nvSpPr>
          <p:cNvPr id="15" name="Rectangle 14"/>
          <p:cNvSpPr/>
          <p:nvPr/>
        </p:nvSpPr>
        <p:spPr>
          <a:xfrm>
            <a:off x="6781800" y="3581400"/>
            <a:ext cx="1905000" cy="457200"/>
          </a:xfrm>
          <a:prstGeom prst="rect">
            <a:avLst/>
          </a:prstGeom>
          <a:solidFill>
            <a:srgbClr val="008000">
              <a:alpha val="12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Perception</a:t>
            </a:r>
          </a:p>
        </p:txBody>
      </p:sp>
      <p:sp>
        <p:nvSpPr>
          <p:cNvPr id="30733" name="TextBox 18"/>
          <p:cNvSpPr txBox="1">
            <a:spLocks noChangeArrowheads="1"/>
          </p:cNvSpPr>
          <p:nvPr/>
        </p:nvSpPr>
        <p:spPr bwMode="auto">
          <a:xfrm rot="-5400000">
            <a:off x="-253207" y="786607"/>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ヒラギノ角ゴ ProN W3" charset="0"/>
                <a:cs typeface="ヒラギノ角ゴ ProN W3" charset="0"/>
                <a:sym typeface="Arial" charset="0"/>
              </a:defRPr>
            </a:lvl1pPr>
            <a:lvl2pPr marL="742950" indent="-285750" eaLnBrk="0" hangingPunct="0">
              <a:defRPr sz="2400">
                <a:solidFill>
                  <a:srgbClr val="000000"/>
                </a:solidFill>
                <a:latin typeface="Arial" charset="0"/>
                <a:ea typeface="ヒラギノ角ゴ ProN W3" charset="0"/>
                <a:cs typeface="ヒラギノ角ゴ ProN W3" charset="0"/>
                <a:sym typeface="Arial" charset="0"/>
              </a:defRPr>
            </a:lvl2pPr>
            <a:lvl3pPr marL="1143000" indent="-228600" eaLnBrk="0" hangingPunct="0">
              <a:defRPr sz="2400">
                <a:solidFill>
                  <a:srgbClr val="000000"/>
                </a:solidFill>
                <a:latin typeface="Arial" charset="0"/>
                <a:ea typeface="ヒラギノ角ゴ ProN W3" charset="0"/>
                <a:cs typeface="ヒラギノ角ゴ ProN W3" charset="0"/>
                <a:sym typeface="Arial" charset="0"/>
              </a:defRPr>
            </a:lvl3pPr>
            <a:lvl4pPr marL="1600200" indent="-228600" eaLnBrk="0" hangingPunct="0">
              <a:defRPr sz="2400">
                <a:solidFill>
                  <a:srgbClr val="000000"/>
                </a:solidFill>
                <a:latin typeface="Arial" charset="0"/>
                <a:ea typeface="ヒラギノ角ゴ ProN W3" charset="0"/>
                <a:cs typeface="ヒラギノ角ゴ ProN W3" charset="0"/>
                <a:sym typeface="Arial" charset="0"/>
              </a:defRPr>
            </a:lvl4pPr>
            <a:lvl5pPr marL="2057400" indent="-228600" eaLnBrk="0" hangingPunct="0">
              <a:defRPr sz="2400">
                <a:solidFill>
                  <a:srgbClr val="000000"/>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ヒラギノ角ゴ ProN W3" charset="0"/>
                <a:cs typeface="ヒラギノ角ゴ ProN W3" charset="0"/>
                <a:sym typeface="Arial" charset="0"/>
              </a:defRPr>
            </a:lvl9pPr>
          </a:lstStyle>
          <a:p>
            <a:pPr eaLnBrk="1" hangingPunct="1"/>
            <a:r>
              <a:rPr lang="en-US" sz="2000">
                <a:solidFill>
                  <a:srgbClr val="800000"/>
                </a:solidFill>
                <a:latin typeface="Times New Roman" charset="0"/>
                <a:cs typeface="Times New Roman" charset="0"/>
              </a:rPr>
              <a:t>autonomy</a:t>
            </a:r>
          </a:p>
        </p:txBody>
      </p:sp>
      <p:sp>
        <p:nvSpPr>
          <p:cNvPr id="20" name="Down Arrow 19"/>
          <p:cNvSpPr/>
          <p:nvPr/>
        </p:nvSpPr>
        <p:spPr>
          <a:xfrm>
            <a:off x="304800" y="1676400"/>
            <a:ext cx="228600" cy="4343400"/>
          </a:xfrm>
          <a:prstGeom prst="downArrow">
            <a:avLst/>
          </a:prstGeom>
          <a:gradFill>
            <a:gsLst>
              <a:gs pos="12000">
                <a:srgbClr val="6699FF"/>
              </a:gs>
              <a:gs pos="100000">
                <a:srgbClr val="FF0000"/>
              </a:gs>
              <a:gs pos="31000">
                <a:srgbClr val="008000"/>
              </a:gs>
              <a:gs pos="53000">
                <a:srgbClr val="FFFF00"/>
              </a:gs>
              <a:gs pos="86000">
                <a:srgbClr val="FF6600"/>
              </a:gs>
              <a:gs pos="64000">
                <a:srgbClr val="FFFF00"/>
              </a:gs>
            </a:gsLst>
            <a:lin ang="5580000" scaled="0"/>
          </a:gra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735" name="TextBox 20"/>
          <p:cNvSpPr txBox="1">
            <a:spLocks noChangeArrowheads="1"/>
          </p:cNvSpPr>
          <p:nvPr/>
        </p:nvSpPr>
        <p:spPr bwMode="auto">
          <a:xfrm>
            <a:off x="1219200" y="2667000"/>
            <a:ext cx="2667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0000"/>
                </a:solidFill>
                <a:latin typeface="Arial" charset="0"/>
                <a:ea typeface="ヒラギノ角ゴ ProN W3" charset="0"/>
                <a:cs typeface="ヒラギノ角ゴ ProN W3" charset="0"/>
                <a:sym typeface="Arial" charset="0"/>
              </a:defRPr>
            </a:lvl1pPr>
            <a:lvl2pPr marL="742950" indent="-285750" eaLnBrk="0" hangingPunct="0">
              <a:defRPr sz="2400">
                <a:solidFill>
                  <a:srgbClr val="000000"/>
                </a:solidFill>
                <a:latin typeface="Arial" charset="0"/>
                <a:ea typeface="ヒラギノ角ゴ ProN W3" charset="0"/>
                <a:cs typeface="ヒラギノ角ゴ ProN W3" charset="0"/>
                <a:sym typeface="Arial" charset="0"/>
              </a:defRPr>
            </a:lvl2pPr>
            <a:lvl3pPr marL="1143000" indent="-228600" eaLnBrk="0" hangingPunct="0">
              <a:defRPr sz="2400">
                <a:solidFill>
                  <a:srgbClr val="000000"/>
                </a:solidFill>
                <a:latin typeface="Arial" charset="0"/>
                <a:ea typeface="ヒラギノ角ゴ ProN W3" charset="0"/>
                <a:cs typeface="ヒラギノ角ゴ ProN W3" charset="0"/>
                <a:sym typeface="Arial" charset="0"/>
              </a:defRPr>
            </a:lvl3pPr>
            <a:lvl4pPr marL="1600200" indent="-228600" eaLnBrk="0" hangingPunct="0">
              <a:defRPr sz="2400">
                <a:solidFill>
                  <a:srgbClr val="000000"/>
                </a:solidFill>
                <a:latin typeface="Arial" charset="0"/>
                <a:ea typeface="ヒラギノ角ゴ ProN W3" charset="0"/>
                <a:cs typeface="ヒラギノ角ゴ ProN W3" charset="0"/>
                <a:sym typeface="Arial" charset="0"/>
              </a:defRPr>
            </a:lvl4pPr>
            <a:lvl5pPr marL="2057400" indent="-228600" eaLnBrk="0" hangingPunct="0">
              <a:defRPr sz="2400">
                <a:solidFill>
                  <a:srgbClr val="000000"/>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ヒラギノ角ゴ ProN W3" charset="0"/>
                <a:cs typeface="ヒラギノ角ゴ ProN W3" charset="0"/>
                <a:sym typeface="Arial" charset="0"/>
              </a:defRPr>
            </a:lvl9pPr>
          </a:lstStyle>
          <a:p>
            <a:pPr eaLnBrk="1" hangingPunct="1"/>
            <a:r>
              <a:rPr lang="en-US">
                <a:solidFill>
                  <a:srgbClr val="3366FF"/>
                </a:solidFill>
                <a:latin typeface="Times New Roman" charset="0"/>
                <a:cs typeface="Times New Roman" charset="0"/>
              </a:rPr>
              <a:t>Vehicle autonomy</a:t>
            </a:r>
          </a:p>
        </p:txBody>
      </p:sp>
      <p:sp>
        <p:nvSpPr>
          <p:cNvPr id="23" name="Rectangle 22"/>
          <p:cNvSpPr/>
          <p:nvPr/>
        </p:nvSpPr>
        <p:spPr>
          <a:xfrm>
            <a:off x="533400" y="3276600"/>
            <a:ext cx="8382000" cy="1371600"/>
          </a:xfrm>
          <a:prstGeom prst="rect">
            <a:avLst/>
          </a:prstGeom>
          <a:noFill/>
          <a:ln>
            <a:solidFill>
              <a:srgbClr val="008000"/>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n>
                <a:solidFill>
                  <a:schemeClr val="tx1"/>
                </a:solidFill>
                <a:prstDash val="dash"/>
              </a:ln>
            </a:endParaRPr>
          </a:p>
        </p:txBody>
      </p:sp>
      <p:sp>
        <p:nvSpPr>
          <p:cNvPr id="25" name="Rectangle 24"/>
          <p:cNvSpPr/>
          <p:nvPr/>
        </p:nvSpPr>
        <p:spPr>
          <a:xfrm>
            <a:off x="4419600" y="1066800"/>
            <a:ext cx="1524000" cy="457200"/>
          </a:xfrm>
          <a:prstGeom prst="rect">
            <a:avLst/>
          </a:prstGeom>
          <a:solidFill>
            <a:srgbClr val="6699FF">
              <a:alpha val="12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Vehicle</a:t>
            </a:r>
          </a:p>
        </p:txBody>
      </p:sp>
      <p:sp>
        <p:nvSpPr>
          <p:cNvPr id="30738" name="TextBox 25"/>
          <p:cNvSpPr txBox="1">
            <a:spLocks noChangeArrowheads="1"/>
          </p:cNvSpPr>
          <p:nvPr/>
        </p:nvSpPr>
        <p:spPr bwMode="auto">
          <a:xfrm>
            <a:off x="1143000" y="5410200"/>
            <a:ext cx="4019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ヒラギノ角ゴ ProN W3" charset="0"/>
                <a:cs typeface="ヒラギノ角ゴ ProN W3" charset="0"/>
                <a:sym typeface="Arial" charset="0"/>
              </a:defRPr>
            </a:lvl1pPr>
            <a:lvl2pPr marL="742950" indent="-285750" eaLnBrk="0" hangingPunct="0">
              <a:defRPr sz="2400">
                <a:solidFill>
                  <a:srgbClr val="000000"/>
                </a:solidFill>
                <a:latin typeface="Arial" charset="0"/>
                <a:ea typeface="ヒラギノ角ゴ ProN W3" charset="0"/>
                <a:cs typeface="ヒラギノ角ゴ ProN W3" charset="0"/>
                <a:sym typeface="Arial" charset="0"/>
              </a:defRPr>
            </a:lvl2pPr>
            <a:lvl3pPr marL="1143000" indent="-228600" eaLnBrk="0" hangingPunct="0">
              <a:defRPr sz="2400">
                <a:solidFill>
                  <a:srgbClr val="000000"/>
                </a:solidFill>
                <a:latin typeface="Arial" charset="0"/>
                <a:ea typeface="ヒラギノ角ゴ ProN W3" charset="0"/>
                <a:cs typeface="ヒラギノ角ゴ ProN W3" charset="0"/>
                <a:sym typeface="Arial" charset="0"/>
              </a:defRPr>
            </a:lvl3pPr>
            <a:lvl4pPr marL="1600200" indent="-228600" eaLnBrk="0" hangingPunct="0">
              <a:defRPr sz="2400">
                <a:solidFill>
                  <a:srgbClr val="000000"/>
                </a:solidFill>
                <a:latin typeface="Arial" charset="0"/>
                <a:ea typeface="ヒラギノ角ゴ ProN W3" charset="0"/>
                <a:cs typeface="ヒラギノ角ゴ ProN W3" charset="0"/>
                <a:sym typeface="Arial" charset="0"/>
              </a:defRPr>
            </a:lvl4pPr>
            <a:lvl5pPr marL="2057400" indent="-228600" eaLnBrk="0" hangingPunct="0">
              <a:defRPr sz="2400">
                <a:solidFill>
                  <a:srgbClr val="000000"/>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ヒラギノ角ゴ ProN W3" charset="0"/>
                <a:cs typeface="ヒラギノ角ゴ ProN W3" charset="0"/>
                <a:sym typeface="Arial" charset="0"/>
              </a:defRPr>
            </a:lvl9pPr>
          </a:lstStyle>
          <a:p>
            <a:pPr eaLnBrk="1" hangingPunct="1"/>
            <a:r>
              <a:rPr lang="en-US">
                <a:solidFill>
                  <a:srgbClr val="FF6600"/>
                </a:solidFill>
                <a:latin typeface="Times New Roman" charset="0"/>
                <a:cs typeface="Times New Roman" charset="0"/>
              </a:rPr>
              <a:t>Independent from environment</a:t>
            </a:r>
          </a:p>
        </p:txBody>
      </p:sp>
      <p:sp>
        <p:nvSpPr>
          <p:cNvPr id="27" name="Rectangle 26"/>
          <p:cNvSpPr/>
          <p:nvPr/>
        </p:nvSpPr>
        <p:spPr>
          <a:xfrm>
            <a:off x="533400" y="4724400"/>
            <a:ext cx="8382000" cy="1219200"/>
          </a:xfrm>
          <a:prstGeom prst="rect">
            <a:avLst/>
          </a:prstGeom>
          <a:noFill/>
          <a:ln>
            <a:solidFill>
              <a:srgbClr val="FF6600"/>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n>
                <a:solidFill>
                  <a:schemeClr val="tx1"/>
                </a:solidFill>
                <a:prstDash val="dash"/>
              </a:ln>
            </a:endParaRPr>
          </a:p>
        </p:txBody>
      </p:sp>
      <p:sp>
        <p:nvSpPr>
          <p:cNvPr id="30740" name="TextBox 27"/>
          <p:cNvSpPr txBox="1">
            <a:spLocks noChangeArrowheads="1"/>
          </p:cNvSpPr>
          <p:nvPr/>
        </p:nvSpPr>
        <p:spPr bwMode="auto">
          <a:xfrm>
            <a:off x="1219200" y="4191000"/>
            <a:ext cx="3048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00000"/>
                </a:solidFill>
                <a:latin typeface="Arial" charset="0"/>
                <a:ea typeface="ヒラギノ角ゴ ProN W3" charset="0"/>
                <a:cs typeface="ヒラギノ角ゴ ProN W3" charset="0"/>
                <a:sym typeface="Arial" charset="0"/>
              </a:defRPr>
            </a:lvl1pPr>
            <a:lvl2pPr marL="742950" indent="-285750" eaLnBrk="0" hangingPunct="0">
              <a:defRPr sz="2400">
                <a:solidFill>
                  <a:srgbClr val="000000"/>
                </a:solidFill>
                <a:latin typeface="Arial" charset="0"/>
                <a:ea typeface="ヒラギノ角ゴ ProN W3" charset="0"/>
                <a:cs typeface="ヒラギノ角ゴ ProN W3" charset="0"/>
                <a:sym typeface="Arial" charset="0"/>
              </a:defRPr>
            </a:lvl2pPr>
            <a:lvl3pPr marL="1143000" indent="-228600" eaLnBrk="0" hangingPunct="0">
              <a:defRPr sz="2400">
                <a:solidFill>
                  <a:srgbClr val="000000"/>
                </a:solidFill>
                <a:latin typeface="Arial" charset="0"/>
                <a:ea typeface="ヒラギノ角ゴ ProN W3" charset="0"/>
                <a:cs typeface="ヒラギノ角ゴ ProN W3" charset="0"/>
                <a:sym typeface="Arial" charset="0"/>
              </a:defRPr>
            </a:lvl3pPr>
            <a:lvl4pPr marL="1600200" indent="-228600" eaLnBrk="0" hangingPunct="0">
              <a:defRPr sz="2400">
                <a:solidFill>
                  <a:srgbClr val="000000"/>
                </a:solidFill>
                <a:latin typeface="Arial" charset="0"/>
                <a:ea typeface="ヒラギノ角ゴ ProN W3" charset="0"/>
                <a:cs typeface="ヒラギノ角ゴ ProN W3" charset="0"/>
                <a:sym typeface="Arial" charset="0"/>
              </a:defRPr>
            </a:lvl4pPr>
            <a:lvl5pPr marL="2057400" indent="-228600" eaLnBrk="0" hangingPunct="0">
              <a:defRPr sz="2400">
                <a:solidFill>
                  <a:srgbClr val="000000"/>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ヒラギノ角ゴ ProN W3" charset="0"/>
                <a:cs typeface="ヒラギノ角ゴ ProN W3" charset="0"/>
                <a:sym typeface="Arial" charset="0"/>
              </a:defRPr>
            </a:lvl9pPr>
          </a:lstStyle>
          <a:p>
            <a:pPr eaLnBrk="1" hangingPunct="1"/>
            <a:r>
              <a:rPr lang="en-US">
                <a:solidFill>
                  <a:srgbClr val="008000"/>
                </a:solidFill>
                <a:latin typeface="Times New Roman" charset="0"/>
                <a:cs typeface="Times New Roman" charset="0"/>
              </a:rPr>
              <a:t>Independent from user</a:t>
            </a:r>
          </a:p>
        </p:txBody>
      </p:sp>
      <p:sp>
        <p:nvSpPr>
          <p:cNvPr id="29" name="Oval 28"/>
          <p:cNvSpPr/>
          <p:nvPr/>
        </p:nvSpPr>
        <p:spPr>
          <a:xfrm>
            <a:off x="914400" y="1866900"/>
            <a:ext cx="381000" cy="381000"/>
          </a:xfrm>
          <a:prstGeom prst="ellipse">
            <a:avLst/>
          </a:prstGeom>
          <a:solidFill>
            <a:srgbClr val="6699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5" name="Elbow Connector 34"/>
          <p:cNvCxnSpPr>
            <a:stCxn id="8" idx="2"/>
            <a:endCxn id="9" idx="3"/>
          </p:cNvCxnSpPr>
          <p:nvPr/>
        </p:nvCxnSpPr>
        <p:spPr>
          <a:xfrm rot="5400000">
            <a:off x="6667500" y="1638300"/>
            <a:ext cx="419100" cy="171450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9" idx="1"/>
            <a:endCxn id="29" idx="4"/>
          </p:cNvCxnSpPr>
          <p:nvPr/>
        </p:nvCxnSpPr>
        <p:spPr>
          <a:xfrm rot="10800000">
            <a:off x="1104900" y="2247900"/>
            <a:ext cx="3390900" cy="45720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9" idx="6"/>
            <a:endCxn id="7" idx="1"/>
          </p:cNvCxnSpPr>
          <p:nvPr/>
        </p:nvCxnSpPr>
        <p:spPr>
          <a:xfrm>
            <a:off x="1295400" y="2057400"/>
            <a:ext cx="457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7" idx="3"/>
            <a:endCxn id="6" idx="1"/>
          </p:cNvCxnSpPr>
          <p:nvPr/>
        </p:nvCxnSpPr>
        <p:spPr>
          <a:xfrm>
            <a:off x="3429000" y="2057400"/>
            <a:ext cx="762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6" idx="3"/>
            <a:endCxn id="8" idx="1"/>
          </p:cNvCxnSpPr>
          <p:nvPr/>
        </p:nvCxnSpPr>
        <p:spPr>
          <a:xfrm>
            <a:off x="6172200" y="2057400"/>
            <a:ext cx="609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8" idx="2"/>
            <a:endCxn id="15" idx="0"/>
          </p:cNvCxnSpPr>
          <p:nvPr/>
        </p:nvCxnSpPr>
        <p:spPr>
          <a:xfrm>
            <a:off x="7734300" y="2286000"/>
            <a:ext cx="0" cy="129540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15" idx="1"/>
            <a:endCxn id="11" idx="3"/>
          </p:cNvCxnSpPr>
          <p:nvPr/>
        </p:nvCxnSpPr>
        <p:spPr>
          <a:xfrm flipH="1">
            <a:off x="6248400" y="3810000"/>
            <a:ext cx="533400" cy="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11" idx="1"/>
            <a:endCxn id="12" idx="3"/>
          </p:cNvCxnSpPr>
          <p:nvPr/>
        </p:nvCxnSpPr>
        <p:spPr>
          <a:xfrm flipH="1">
            <a:off x="3810000" y="3810000"/>
            <a:ext cx="533400" cy="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1" name="Elbow Connector 70"/>
          <p:cNvCxnSpPr>
            <a:stCxn id="12" idx="1"/>
            <a:endCxn id="29" idx="2"/>
          </p:cNvCxnSpPr>
          <p:nvPr/>
        </p:nvCxnSpPr>
        <p:spPr>
          <a:xfrm rot="10800000">
            <a:off x="914400" y="2057400"/>
            <a:ext cx="685800" cy="1752600"/>
          </a:xfrm>
          <a:prstGeom prst="bentConnector3">
            <a:avLst>
              <a:gd name="adj1" fmla="val 13333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75" name="Elbow Connector 74"/>
          <p:cNvCxnSpPr>
            <a:stCxn id="15" idx="2"/>
            <a:endCxn id="10" idx="3"/>
          </p:cNvCxnSpPr>
          <p:nvPr/>
        </p:nvCxnSpPr>
        <p:spPr>
          <a:xfrm rot="5400000">
            <a:off x="6896100" y="4381500"/>
            <a:ext cx="1181100" cy="495300"/>
          </a:xfrm>
          <a:prstGeom prst="bent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7" name="Elbow Connector 76"/>
          <p:cNvCxnSpPr>
            <a:stCxn id="10" idx="1"/>
            <a:endCxn id="12" idx="2"/>
          </p:cNvCxnSpPr>
          <p:nvPr/>
        </p:nvCxnSpPr>
        <p:spPr>
          <a:xfrm rot="10800000">
            <a:off x="2705100" y="4191000"/>
            <a:ext cx="800100" cy="1028700"/>
          </a:xfrm>
          <a:prstGeom prst="bent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25" idx="2"/>
            <a:endCxn id="6" idx="0"/>
          </p:cNvCxnSpPr>
          <p:nvPr/>
        </p:nvCxnSpPr>
        <p:spPr>
          <a:xfrm>
            <a:off x="5181600" y="1524000"/>
            <a:ext cx="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pPr>
              <a:defRPr/>
            </a:pPr>
            <a:r>
              <a:rPr lang="en-US" smtClean="0"/>
              <a:t>WEP 280</a:t>
            </a:r>
            <a:endParaRPr lang="en-US"/>
          </a:p>
        </p:txBody>
      </p:sp>
    </p:spTree>
    <p:extLst>
      <p:ext uri="{BB962C8B-B14F-4D97-AF65-F5344CB8AC3E}">
        <p14:creationId xmlns:p14="http://schemas.microsoft.com/office/powerpoint/2010/main" val="1217709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20</a:t>
            </a:fld>
            <a:endParaRPr lang="en-US"/>
          </a:p>
        </p:txBody>
      </p:sp>
      <p:pic>
        <p:nvPicPr>
          <p:cNvPr id="7" name="Picture 6"/>
          <p:cNvPicPr>
            <a:picLocks noChangeAspect="1"/>
          </p:cNvPicPr>
          <p:nvPr/>
        </p:nvPicPr>
        <p:blipFill>
          <a:blip r:embed="rId2"/>
          <a:stretch>
            <a:fillRect/>
          </a:stretch>
        </p:blipFill>
        <p:spPr>
          <a:xfrm>
            <a:off x="3810000" y="381000"/>
            <a:ext cx="4191000" cy="5900825"/>
          </a:xfrm>
          <a:prstGeom prst="rect">
            <a:avLst/>
          </a:prstGeom>
        </p:spPr>
      </p:pic>
      <p:sp>
        <p:nvSpPr>
          <p:cNvPr id="2" name="TextBox 1"/>
          <p:cNvSpPr txBox="1"/>
          <p:nvPr/>
        </p:nvSpPr>
        <p:spPr>
          <a:xfrm>
            <a:off x="990600" y="762000"/>
            <a:ext cx="2005176" cy="646331"/>
          </a:xfrm>
          <a:prstGeom prst="rect">
            <a:avLst/>
          </a:prstGeom>
          <a:noFill/>
        </p:spPr>
        <p:txBody>
          <a:bodyPr wrap="none" rtlCol="0">
            <a:spAutoFit/>
          </a:bodyPr>
          <a:lstStyle/>
          <a:p>
            <a:r>
              <a:rPr lang="en-US" sz="3600" dirty="0" smtClean="0">
                <a:solidFill>
                  <a:srgbClr val="800000"/>
                </a:solidFill>
                <a:latin typeface="Times New Roman"/>
                <a:cs typeface="Times New Roman"/>
              </a:rPr>
              <a:t>Examples</a:t>
            </a:r>
            <a:endParaRPr lang="en-US" sz="3600" dirty="0">
              <a:solidFill>
                <a:srgbClr val="800000"/>
              </a:solidFill>
              <a:latin typeface="Times New Roman"/>
              <a:cs typeface="Times New Roman"/>
            </a:endParaRPr>
          </a:p>
        </p:txBody>
      </p:sp>
    </p:spTree>
    <p:extLst>
      <p:ext uri="{BB962C8B-B14F-4D97-AF65-F5344CB8AC3E}">
        <p14:creationId xmlns:p14="http://schemas.microsoft.com/office/powerpoint/2010/main" val="3010243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21</a:t>
            </a:fld>
            <a:endParaRPr lang="en-US"/>
          </a:p>
        </p:txBody>
      </p:sp>
      <p:pic>
        <p:nvPicPr>
          <p:cNvPr id="7" name="Picture 6"/>
          <p:cNvPicPr>
            <a:picLocks noChangeAspect="1"/>
          </p:cNvPicPr>
          <p:nvPr/>
        </p:nvPicPr>
        <p:blipFill>
          <a:blip r:embed="rId2"/>
          <a:stretch>
            <a:fillRect/>
          </a:stretch>
        </p:blipFill>
        <p:spPr>
          <a:xfrm>
            <a:off x="1371600" y="685800"/>
            <a:ext cx="7010400" cy="5390976"/>
          </a:xfrm>
          <a:prstGeom prst="rect">
            <a:avLst/>
          </a:prstGeom>
        </p:spPr>
      </p:pic>
    </p:spTree>
    <p:extLst>
      <p:ext uri="{BB962C8B-B14F-4D97-AF65-F5344CB8AC3E}">
        <p14:creationId xmlns:p14="http://schemas.microsoft.com/office/powerpoint/2010/main" val="3827285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Underwater vehicle Oberon</a:t>
            </a:r>
            <a:endParaRPr lang="en-US" dirty="0"/>
          </a:p>
        </p:txBody>
      </p:sp>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22</a:t>
            </a:fld>
            <a:endParaRPr lang="en-US"/>
          </a:p>
        </p:txBody>
      </p:sp>
      <p:pic>
        <p:nvPicPr>
          <p:cNvPr id="7" name="Picture 6"/>
          <p:cNvPicPr>
            <a:picLocks noChangeAspect="1"/>
          </p:cNvPicPr>
          <p:nvPr/>
        </p:nvPicPr>
        <p:blipFill>
          <a:blip r:embed="rId2"/>
          <a:stretch>
            <a:fillRect/>
          </a:stretch>
        </p:blipFill>
        <p:spPr>
          <a:xfrm>
            <a:off x="1828800" y="1981199"/>
            <a:ext cx="5562600" cy="3802559"/>
          </a:xfrm>
          <a:prstGeom prst="rect">
            <a:avLst/>
          </a:prstGeom>
        </p:spPr>
      </p:pic>
    </p:spTree>
    <p:extLst>
      <p:ext uri="{BB962C8B-B14F-4D97-AF65-F5344CB8AC3E}">
        <p14:creationId xmlns:p14="http://schemas.microsoft.com/office/powerpoint/2010/main" val="2301849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304800"/>
            <a:ext cx="4114800" cy="1143000"/>
          </a:xfrm>
        </p:spPr>
        <p:txBody>
          <a:bodyPr/>
          <a:lstStyle/>
          <a:p>
            <a:r>
              <a:rPr lang="en-US" dirty="0" smtClean="0"/>
              <a:t>MIT B21</a:t>
            </a:r>
            <a:endParaRPr lang="en-US" dirty="0"/>
          </a:p>
        </p:txBody>
      </p:sp>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23</a:t>
            </a:fld>
            <a:endParaRPr lang="en-US"/>
          </a:p>
        </p:txBody>
      </p:sp>
      <p:pic>
        <p:nvPicPr>
          <p:cNvPr id="3" name="Picture 2"/>
          <p:cNvPicPr>
            <a:picLocks noChangeAspect="1"/>
          </p:cNvPicPr>
          <p:nvPr/>
        </p:nvPicPr>
        <p:blipFill>
          <a:blip r:embed="rId2"/>
          <a:stretch>
            <a:fillRect/>
          </a:stretch>
        </p:blipFill>
        <p:spPr>
          <a:xfrm>
            <a:off x="457200" y="152400"/>
            <a:ext cx="4267200" cy="2590800"/>
          </a:xfrm>
          <a:prstGeom prst="rect">
            <a:avLst/>
          </a:prstGeom>
        </p:spPr>
      </p:pic>
      <p:pic>
        <p:nvPicPr>
          <p:cNvPr id="9" name="Picture 8"/>
          <p:cNvPicPr>
            <a:picLocks noChangeAspect="1"/>
          </p:cNvPicPr>
          <p:nvPr/>
        </p:nvPicPr>
        <p:blipFill>
          <a:blip r:embed="rId3"/>
          <a:stretch>
            <a:fillRect/>
          </a:stretch>
        </p:blipFill>
        <p:spPr>
          <a:xfrm>
            <a:off x="762000" y="2514600"/>
            <a:ext cx="8077200" cy="3822450"/>
          </a:xfrm>
          <a:prstGeom prst="rect">
            <a:avLst/>
          </a:prstGeom>
        </p:spPr>
      </p:pic>
    </p:spTree>
    <p:extLst>
      <p:ext uri="{BB962C8B-B14F-4D97-AF65-F5344CB8AC3E}">
        <p14:creationId xmlns:p14="http://schemas.microsoft.com/office/powerpoint/2010/main" val="1155184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lstStyle/>
          <a:p>
            <a:r>
              <a:rPr lang="en-US" sz="3200" dirty="0" smtClean="0"/>
              <a:t>Feature selection &amp; map management</a:t>
            </a:r>
            <a:endParaRPr lang="en-US" sz="3200" dirty="0"/>
          </a:p>
        </p:txBody>
      </p:sp>
      <p:sp>
        <p:nvSpPr>
          <p:cNvPr id="3" name="Content Placeholder 2"/>
          <p:cNvSpPr>
            <a:spLocks noGrp="1"/>
          </p:cNvSpPr>
          <p:nvPr>
            <p:ph idx="1"/>
          </p:nvPr>
        </p:nvSpPr>
        <p:spPr>
          <a:xfrm>
            <a:off x="304800" y="1219200"/>
            <a:ext cx="8534400" cy="5105400"/>
          </a:xfrm>
        </p:spPr>
        <p:txBody>
          <a:bodyPr/>
          <a:lstStyle/>
          <a:p>
            <a:r>
              <a:rPr lang="en-US" u="sng" dirty="0" smtClean="0"/>
              <a:t>Gaussian noise</a:t>
            </a:r>
            <a:r>
              <a:rPr lang="en-US" dirty="0" smtClean="0"/>
              <a:t> assumption is often </a:t>
            </a:r>
            <a:r>
              <a:rPr lang="en-US" u="sng" dirty="0" smtClean="0"/>
              <a:t>unrealistic</a:t>
            </a:r>
            <a:r>
              <a:rPr lang="en-US" dirty="0" smtClean="0"/>
              <a:t>, and many spurious measurements occur in the </a:t>
            </a:r>
            <a:r>
              <a:rPr lang="en-US" u="sng" dirty="0" smtClean="0"/>
              <a:t>far end </a:t>
            </a:r>
            <a:r>
              <a:rPr lang="en-US" dirty="0" smtClean="0"/>
              <a:t>of the noise distribution.</a:t>
            </a:r>
          </a:p>
          <a:p>
            <a:r>
              <a:rPr lang="en-US" dirty="0" smtClean="0">
                <a:solidFill>
                  <a:srgbClr val="800000"/>
                </a:solidFill>
              </a:rPr>
              <a:t>These measurements can cause the creation of </a:t>
            </a:r>
            <a:r>
              <a:rPr lang="en-US" u="sng" dirty="0" smtClean="0">
                <a:solidFill>
                  <a:srgbClr val="800000"/>
                </a:solidFill>
              </a:rPr>
              <a:t>fake landmarks</a:t>
            </a:r>
            <a:r>
              <a:rPr lang="en-US" dirty="0" smtClean="0">
                <a:solidFill>
                  <a:srgbClr val="800000"/>
                </a:solidFill>
              </a:rPr>
              <a:t> (outliers) in the map, which affect the localization of the robot.</a:t>
            </a:r>
          </a:p>
          <a:p>
            <a:r>
              <a:rPr lang="en-US" dirty="0" smtClean="0"/>
              <a:t>The most simple technique to reject outliers is to maintain a </a:t>
            </a:r>
            <a:r>
              <a:rPr lang="en-US" u="sng" dirty="0" smtClean="0"/>
              <a:t>provisional landmark list</a:t>
            </a:r>
            <a:r>
              <a:rPr lang="en-US" dirty="0" smtClean="0"/>
              <a:t>.</a:t>
            </a:r>
          </a:p>
          <a:p>
            <a:r>
              <a:rPr lang="en-US" dirty="0" smtClean="0">
                <a:solidFill>
                  <a:srgbClr val="800000"/>
                </a:solidFill>
              </a:rPr>
              <a:t>Once a landmark has </a:t>
            </a:r>
            <a:r>
              <a:rPr lang="en-US" u="sng" dirty="0" smtClean="0">
                <a:solidFill>
                  <a:srgbClr val="800000"/>
                </a:solidFill>
              </a:rPr>
              <a:t>consistently been observed</a:t>
            </a:r>
            <a:r>
              <a:rPr lang="en-US" dirty="0" smtClean="0">
                <a:solidFill>
                  <a:srgbClr val="800000"/>
                </a:solidFill>
              </a:rPr>
              <a:t> and its uncertainty ellipse has shrunk, it is transitioned into the regular map.</a:t>
            </a:r>
          </a:p>
          <a:p>
            <a:endParaRPr lang="en-US" dirty="0"/>
          </a:p>
        </p:txBody>
      </p:sp>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24</a:t>
            </a:fld>
            <a:endParaRPr lang="en-US"/>
          </a:p>
        </p:txBody>
      </p:sp>
    </p:spTree>
    <p:extLst>
      <p:ext uri="{BB962C8B-B14F-4D97-AF65-F5344CB8AC3E}">
        <p14:creationId xmlns:p14="http://schemas.microsoft.com/office/powerpoint/2010/main" val="3034757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selection &amp; map management</a:t>
            </a:r>
          </a:p>
        </p:txBody>
      </p:sp>
      <p:sp>
        <p:nvSpPr>
          <p:cNvPr id="3" name="Content Placeholder 2"/>
          <p:cNvSpPr>
            <a:spLocks noGrp="1"/>
          </p:cNvSpPr>
          <p:nvPr>
            <p:ph idx="1"/>
          </p:nvPr>
        </p:nvSpPr>
        <p:spPr>
          <a:xfrm>
            <a:off x="304800" y="1524000"/>
            <a:ext cx="8686800" cy="4648200"/>
          </a:xfrm>
        </p:spPr>
        <p:txBody>
          <a:bodyPr/>
          <a:lstStyle/>
          <a:p>
            <a:r>
              <a:rPr lang="en-US" dirty="0" smtClean="0"/>
              <a:t>Another step, commonly found is to maintain a </a:t>
            </a:r>
            <a:r>
              <a:rPr lang="en-US" u="sng" dirty="0" smtClean="0"/>
              <a:t>landmark existence probability</a:t>
            </a:r>
            <a:r>
              <a:rPr lang="en-US" dirty="0" smtClean="0"/>
              <a:t>. </a:t>
            </a:r>
          </a:p>
          <a:p>
            <a:r>
              <a:rPr lang="en-US" dirty="0" smtClean="0">
                <a:solidFill>
                  <a:srgbClr val="800000"/>
                </a:solidFill>
              </a:rPr>
              <a:t>Such a posterior probability may be implemented as log odds ratio (denoted </a:t>
            </a:r>
            <a:r>
              <a:rPr lang="en-US" i="1" dirty="0" err="1" smtClean="0">
                <a:solidFill>
                  <a:srgbClr val="800000"/>
                </a:solidFill>
              </a:rPr>
              <a:t>o</a:t>
            </a:r>
            <a:r>
              <a:rPr lang="en-US" i="1" baseline="-25000" dirty="0" err="1" smtClean="0">
                <a:solidFill>
                  <a:srgbClr val="800000"/>
                </a:solidFill>
              </a:rPr>
              <a:t>j</a:t>
            </a:r>
            <a:r>
              <a:rPr lang="en-US" dirty="0" smtClean="0">
                <a:solidFill>
                  <a:srgbClr val="800000"/>
                </a:solidFill>
              </a:rPr>
              <a:t> for the </a:t>
            </a:r>
            <a:r>
              <a:rPr lang="en-US" i="1" dirty="0" smtClean="0">
                <a:solidFill>
                  <a:srgbClr val="800000"/>
                </a:solidFill>
              </a:rPr>
              <a:t>j</a:t>
            </a:r>
            <a:r>
              <a:rPr lang="en-US" dirty="0" smtClean="0">
                <a:solidFill>
                  <a:srgbClr val="800000"/>
                </a:solidFill>
              </a:rPr>
              <a:t>-</a:t>
            </a:r>
            <a:r>
              <a:rPr lang="en-US" dirty="0" err="1" smtClean="0">
                <a:solidFill>
                  <a:srgbClr val="800000"/>
                </a:solidFill>
              </a:rPr>
              <a:t>th</a:t>
            </a:r>
            <a:r>
              <a:rPr lang="en-US" dirty="0" smtClean="0">
                <a:solidFill>
                  <a:srgbClr val="800000"/>
                </a:solidFill>
              </a:rPr>
              <a:t> landmark in the map).</a:t>
            </a:r>
          </a:p>
          <a:p>
            <a:r>
              <a:rPr lang="en-US" dirty="0" smtClean="0"/>
              <a:t>Whenever the </a:t>
            </a:r>
            <a:r>
              <a:rPr lang="en-US" i="1" dirty="0" smtClean="0"/>
              <a:t>j</a:t>
            </a:r>
            <a:r>
              <a:rPr lang="en-US" dirty="0" smtClean="0"/>
              <a:t>-</a:t>
            </a:r>
            <a:r>
              <a:rPr lang="en-US" dirty="0" err="1" smtClean="0"/>
              <a:t>th</a:t>
            </a:r>
            <a:r>
              <a:rPr lang="en-US" dirty="0" smtClean="0"/>
              <a:t> landmark </a:t>
            </a:r>
            <a:r>
              <a:rPr lang="en-US" i="1" dirty="0" err="1" smtClean="0"/>
              <a:t>m</a:t>
            </a:r>
            <a:r>
              <a:rPr lang="en-US" i="1" baseline="-25000" dirty="0" err="1" smtClean="0"/>
              <a:t>j</a:t>
            </a:r>
            <a:r>
              <a:rPr lang="en-US" dirty="0" smtClean="0"/>
              <a:t> is observed, </a:t>
            </a:r>
            <a:r>
              <a:rPr lang="en-US" i="1" dirty="0" err="1" smtClean="0"/>
              <a:t>o</a:t>
            </a:r>
            <a:r>
              <a:rPr lang="en-US" i="1" baseline="-25000" dirty="0" err="1" smtClean="0"/>
              <a:t>j</a:t>
            </a:r>
            <a:r>
              <a:rPr lang="en-US" dirty="0" smtClean="0"/>
              <a:t> is </a:t>
            </a:r>
            <a:r>
              <a:rPr lang="en-US" u="sng" dirty="0" smtClean="0"/>
              <a:t>incremented</a:t>
            </a:r>
            <a:r>
              <a:rPr lang="en-US" dirty="0" smtClean="0"/>
              <a:t> by a fixed value.</a:t>
            </a:r>
          </a:p>
          <a:p>
            <a:r>
              <a:rPr lang="en-US" dirty="0" smtClean="0">
                <a:solidFill>
                  <a:srgbClr val="800000"/>
                </a:solidFill>
              </a:rPr>
              <a:t>NOT observing </a:t>
            </a:r>
            <a:r>
              <a:rPr lang="en-US" i="1" dirty="0" err="1" smtClean="0">
                <a:solidFill>
                  <a:srgbClr val="800000"/>
                </a:solidFill>
              </a:rPr>
              <a:t>m</a:t>
            </a:r>
            <a:r>
              <a:rPr lang="en-US" i="1" baseline="-25000" dirty="0" err="1" smtClean="0">
                <a:solidFill>
                  <a:srgbClr val="800000"/>
                </a:solidFill>
              </a:rPr>
              <a:t>j</a:t>
            </a:r>
            <a:r>
              <a:rPr lang="en-US" dirty="0" smtClean="0">
                <a:solidFill>
                  <a:srgbClr val="800000"/>
                </a:solidFill>
              </a:rPr>
              <a:t> when it is in the perceptual field of the robot sensors leads to a </a:t>
            </a:r>
            <a:r>
              <a:rPr lang="en-US" u="sng" dirty="0" smtClean="0">
                <a:solidFill>
                  <a:srgbClr val="800000"/>
                </a:solidFill>
              </a:rPr>
              <a:t>decrement</a:t>
            </a:r>
            <a:r>
              <a:rPr lang="en-US" dirty="0" smtClean="0">
                <a:solidFill>
                  <a:srgbClr val="800000"/>
                </a:solidFill>
              </a:rPr>
              <a:t> of </a:t>
            </a:r>
            <a:r>
              <a:rPr lang="en-US" i="1" dirty="0" err="1" smtClean="0">
                <a:solidFill>
                  <a:srgbClr val="800000"/>
                </a:solidFill>
              </a:rPr>
              <a:t>o</a:t>
            </a:r>
            <a:r>
              <a:rPr lang="en-US" i="1" baseline="-25000" dirty="0" err="1" smtClean="0">
                <a:solidFill>
                  <a:srgbClr val="800000"/>
                </a:solidFill>
              </a:rPr>
              <a:t>j</a:t>
            </a:r>
            <a:r>
              <a:rPr lang="en-US" dirty="0" smtClean="0">
                <a:solidFill>
                  <a:srgbClr val="800000"/>
                </a:solidFill>
              </a:rPr>
              <a:t>. </a:t>
            </a:r>
          </a:p>
          <a:p>
            <a:r>
              <a:rPr lang="en-US" dirty="0" smtClean="0"/>
              <a:t>Landmarks are removed from the map when the value </a:t>
            </a:r>
            <a:r>
              <a:rPr lang="en-US" i="1" dirty="0" err="1" smtClean="0"/>
              <a:t>o</a:t>
            </a:r>
            <a:r>
              <a:rPr lang="en-US" i="1" baseline="-25000" dirty="0" err="1" smtClean="0"/>
              <a:t>j</a:t>
            </a:r>
            <a:r>
              <a:rPr lang="en-US" dirty="0" smtClean="0"/>
              <a:t> drops below a threshold.</a:t>
            </a:r>
            <a:endParaRPr lang="en-US" dirty="0"/>
          </a:p>
        </p:txBody>
      </p:sp>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dirty="0" smtClean="0"/>
              <a:t>Slide </a:t>
            </a:r>
            <a:fld id="{9FF87144-A1C4-A743-BC37-8C2BB1B2E564}" type="slidenum">
              <a:rPr lang="en-US" smtClean="0"/>
              <a:pPr>
                <a:defRPr/>
              </a:pPr>
              <a:t>25</a:t>
            </a:fld>
            <a:endParaRPr lang="en-US" dirty="0"/>
          </a:p>
        </p:txBody>
      </p:sp>
    </p:spTree>
    <p:extLst>
      <p:ext uri="{BB962C8B-B14F-4D97-AF65-F5344CB8AC3E}">
        <p14:creationId xmlns:p14="http://schemas.microsoft.com/office/powerpoint/2010/main" val="1843198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04800"/>
            <a:ext cx="8915400" cy="1143000"/>
          </a:xfrm>
        </p:spPr>
        <p:txBody>
          <a:bodyPr/>
          <a:lstStyle/>
          <a:p>
            <a:r>
              <a:rPr lang="en-US" dirty="0" smtClean="0"/>
              <a:t>Numerical instability of EKF SLAM</a:t>
            </a:r>
            <a:endParaRPr lang="en-US" dirty="0"/>
          </a:p>
        </p:txBody>
      </p:sp>
      <p:sp>
        <p:nvSpPr>
          <p:cNvPr id="3" name="Content Placeholder 2"/>
          <p:cNvSpPr>
            <a:spLocks noGrp="1"/>
          </p:cNvSpPr>
          <p:nvPr>
            <p:ph idx="1"/>
          </p:nvPr>
        </p:nvSpPr>
        <p:spPr>
          <a:xfrm>
            <a:off x="304800" y="1524000"/>
            <a:ext cx="8458200" cy="4343400"/>
          </a:xfrm>
        </p:spPr>
        <p:txBody>
          <a:bodyPr/>
          <a:lstStyle/>
          <a:p>
            <a:r>
              <a:rPr lang="en-US" dirty="0" smtClean="0"/>
              <a:t>When </a:t>
            </a:r>
            <a:r>
              <a:rPr lang="en-US" b="1" u="sng" dirty="0" smtClean="0"/>
              <a:t>initializing</a:t>
            </a:r>
            <a:r>
              <a:rPr lang="en-US" dirty="0" smtClean="0"/>
              <a:t> the estimate for a new landmark starting with a covariance with </a:t>
            </a:r>
            <a:r>
              <a:rPr lang="en-US" u="sng" dirty="0" smtClean="0"/>
              <a:t>very large elements</a:t>
            </a:r>
            <a:r>
              <a:rPr lang="en-US" dirty="0" smtClean="0"/>
              <a:t> may induce </a:t>
            </a:r>
            <a:r>
              <a:rPr lang="en-US" u="sng" dirty="0" smtClean="0"/>
              <a:t>numerical instabilities</a:t>
            </a:r>
            <a:r>
              <a:rPr lang="en-US" dirty="0" smtClean="0"/>
              <a:t>.</a:t>
            </a:r>
          </a:p>
          <a:p>
            <a:r>
              <a:rPr lang="en-US" dirty="0" smtClean="0">
                <a:solidFill>
                  <a:srgbClr val="800000"/>
                </a:solidFill>
              </a:rPr>
              <a:t>This is because the very first covariance update step will change this value by several orders of magnitude.</a:t>
            </a:r>
          </a:p>
          <a:p>
            <a:r>
              <a:rPr lang="en-US" dirty="0" smtClean="0"/>
              <a:t>A better strategy involves an </a:t>
            </a:r>
            <a:r>
              <a:rPr lang="en-US" u="sng" dirty="0" smtClean="0"/>
              <a:t>explicit initialization</a:t>
            </a:r>
            <a:r>
              <a:rPr lang="en-US" dirty="0" smtClean="0"/>
              <a:t> step for any feature that has not been observed before.</a:t>
            </a:r>
          </a:p>
          <a:p>
            <a:r>
              <a:rPr lang="en-US" dirty="0" smtClean="0">
                <a:solidFill>
                  <a:srgbClr val="800000"/>
                </a:solidFill>
              </a:rPr>
              <a:t>Such a step would initialize the covariance </a:t>
            </a:r>
            <a:r>
              <a:rPr lang="en-US" i="1" dirty="0" err="1" smtClean="0">
                <a:solidFill>
                  <a:srgbClr val="800000"/>
                </a:solidFill>
              </a:rPr>
              <a:t>Σ</a:t>
            </a:r>
            <a:r>
              <a:rPr lang="en-US" i="1" baseline="-25000" dirty="0" err="1" smtClean="0">
                <a:solidFill>
                  <a:srgbClr val="800000"/>
                </a:solidFill>
              </a:rPr>
              <a:t>t</a:t>
            </a:r>
            <a:r>
              <a:rPr lang="en-US" dirty="0" smtClean="0">
                <a:solidFill>
                  <a:srgbClr val="800000"/>
                </a:solidFill>
              </a:rPr>
              <a:t> directly with the </a:t>
            </a:r>
            <a:r>
              <a:rPr lang="en-US" u="sng" dirty="0" smtClean="0">
                <a:solidFill>
                  <a:srgbClr val="800000"/>
                </a:solidFill>
              </a:rPr>
              <a:t>actual landmark uncertainty</a:t>
            </a:r>
            <a:r>
              <a:rPr lang="en-US" dirty="0" smtClean="0">
                <a:solidFill>
                  <a:srgbClr val="800000"/>
                </a:solidFill>
              </a:rPr>
              <a:t>.</a:t>
            </a:r>
            <a:endParaRPr lang="en-US" dirty="0">
              <a:solidFill>
                <a:srgbClr val="800000"/>
              </a:solidFill>
            </a:endParaRPr>
          </a:p>
        </p:txBody>
      </p:sp>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26</a:t>
            </a:fld>
            <a:endParaRPr lang="en-US"/>
          </a:p>
        </p:txBody>
      </p:sp>
    </p:spTree>
    <p:extLst>
      <p:ext uri="{BB962C8B-B14F-4D97-AF65-F5344CB8AC3E}">
        <p14:creationId xmlns:p14="http://schemas.microsoft.com/office/powerpoint/2010/main" val="3086913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EKF brittleness</a:t>
            </a:r>
            <a:endParaRPr lang="en-US" dirty="0"/>
          </a:p>
        </p:txBody>
      </p:sp>
      <p:sp>
        <p:nvSpPr>
          <p:cNvPr id="3" name="Content Placeholder 2"/>
          <p:cNvSpPr>
            <a:spLocks noGrp="1"/>
          </p:cNvSpPr>
          <p:nvPr>
            <p:ph idx="1"/>
          </p:nvPr>
        </p:nvSpPr>
        <p:spPr>
          <a:xfrm>
            <a:off x="304800" y="1524000"/>
            <a:ext cx="8610600" cy="4637088"/>
          </a:xfrm>
        </p:spPr>
        <p:txBody>
          <a:bodyPr/>
          <a:lstStyle/>
          <a:p>
            <a:r>
              <a:rPr lang="en-US" dirty="0" smtClean="0"/>
              <a:t>The </a:t>
            </a:r>
            <a:r>
              <a:rPr lang="en-US" u="sng" dirty="0" smtClean="0"/>
              <a:t>maximum likelihood</a:t>
            </a:r>
            <a:r>
              <a:rPr lang="en-US" dirty="0" smtClean="0"/>
              <a:t> approach to data association has a </a:t>
            </a:r>
            <a:r>
              <a:rPr lang="en-US" u="sng" dirty="0" smtClean="0"/>
              <a:t>limitation</a:t>
            </a:r>
            <a:r>
              <a:rPr lang="en-US" dirty="0" smtClean="0"/>
              <a:t>, which arises from the fact that the maximum likelihood approach </a:t>
            </a:r>
            <a:r>
              <a:rPr lang="en-US" u="sng" dirty="0" smtClean="0"/>
              <a:t>deviates</a:t>
            </a:r>
            <a:r>
              <a:rPr lang="en-US" dirty="0" smtClean="0"/>
              <a:t> from the idea of full </a:t>
            </a:r>
            <a:r>
              <a:rPr lang="en-US" u="sng" dirty="0" smtClean="0"/>
              <a:t>posterior estimation</a:t>
            </a:r>
            <a:r>
              <a:rPr lang="en-US" dirty="0" smtClean="0"/>
              <a:t> in probabilistic robotics.</a:t>
            </a:r>
          </a:p>
          <a:p>
            <a:r>
              <a:rPr lang="en-US" dirty="0" smtClean="0">
                <a:solidFill>
                  <a:srgbClr val="800000"/>
                </a:solidFill>
              </a:rPr>
              <a:t>Instead of maintaining a joint posterior over augmented  states and data associations, it reduces the data association problem to a </a:t>
            </a:r>
            <a:r>
              <a:rPr lang="en-US" u="sng" dirty="0" smtClean="0">
                <a:solidFill>
                  <a:srgbClr val="800000"/>
                </a:solidFill>
              </a:rPr>
              <a:t>deterministic determination</a:t>
            </a:r>
            <a:r>
              <a:rPr lang="en-US" dirty="0" smtClean="0">
                <a:solidFill>
                  <a:srgbClr val="800000"/>
                </a:solidFill>
              </a:rPr>
              <a:t> (treated as if MLE is always correct).</a:t>
            </a:r>
          </a:p>
          <a:p>
            <a:r>
              <a:rPr lang="en-US" dirty="0" smtClean="0"/>
              <a:t>Makes </a:t>
            </a:r>
            <a:r>
              <a:rPr lang="en-US" u="sng" dirty="0" smtClean="0"/>
              <a:t>EKF brittle</a:t>
            </a:r>
            <a:r>
              <a:rPr lang="en-US" dirty="0" smtClean="0"/>
              <a:t> in terms of landmark confusion. </a:t>
            </a:r>
          </a:p>
          <a:p>
            <a:r>
              <a:rPr lang="en-US" dirty="0" smtClean="0">
                <a:solidFill>
                  <a:srgbClr val="800000"/>
                </a:solidFill>
              </a:rPr>
              <a:t>Dealt with using (a) </a:t>
            </a:r>
            <a:r>
              <a:rPr lang="en-US" i="1" dirty="0" smtClean="0">
                <a:solidFill>
                  <a:srgbClr val="800000"/>
                </a:solidFill>
              </a:rPr>
              <a:t>spatial arrangement</a:t>
            </a:r>
            <a:r>
              <a:rPr lang="en-US" dirty="0" smtClean="0">
                <a:solidFill>
                  <a:srgbClr val="800000"/>
                </a:solidFill>
              </a:rPr>
              <a:t>, (b) </a:t>
            </a:r>
            <a:r>
              <a:rPr lang="en-US" i="1" dirty="0" smtClean="0">
                <a:solidFill>
                  <a:srgbClr val="800000"/>
                </a:solidFill>
              </a:rPr>
              <a:t>signatures</a:t>
            </a:r>
            <a:endParaRPr lang="en-US" i="1" dirty="0">
              <a:solidFill>
                <a:srgbClr val="800000"/>
              </a:solidFill>
            </a:endParaRPr>
          </a:p>
        </p:txBody>
      </p:sp>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27</a:t>
            </a:fld>
            <a:endParaRPr lang="en-US"/>
          </a:p>
        </p:txBody>
      </p:sp>
    </p:spTree>
    <p:extLst>
      <p:ext uri="{BB962C8B-B14F-4D97-AF65-F5344CB8AC3E}">
        <p14:creationId xmlns:p14="http://schemas.microsoft.com/office/powerpoint/2010/main" val="3377067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arrangement</a:t>
            </a:r>
            <a:endParaRPr lang="en-US" dirty="0"/>
          </a:p>
        </p:txBody>
      </p:sp>
      <p:sp>
        <p:nvSpPr>
          <p:cNvPr id="3" name="Content Placeholder 2"/>
          <p:cNvSpPr>
            <a:spLocks noGrp="1"/>
          </p:cNvSpPr>
          <p:nvPr>
            <p:ph idx="1"/>
          </p:nvPr>
        </p:nvSpPr>
        <p:spPr>
          <a:xfrm>
            <a:off x="304800" y="1524000"/>
            <a:ext cx="8534400" cy="4876800"/>
          </a:xfrm>
        </p:spPr>
        <p:txBody>
          <a:bodyPr/>
          <a:lstStyle/>
          <a:p>
            <a:r>
              <a:rPr lang="en-US" dirty="0" smtClean="0"/>
              <a:t>The further apart landmarks are, the smaller the chance to accidentally confuse them.</a:t>
            </a:r>
          </a:p>
          <a:p>
            <a:r>
              <a:rPr lang="en-US" dirty="0" smtClean="0">
                <a:solidFill>
                  <a:srgbClr val="800000"/>
                </a:solidFill>
              </a:rPr>
              <a:t>It is common practice to choose landmarks that are </a:t>
            </a:r>
            <a:r>
              <a:rPr lang="en-US" u="sng" dirty="0" smtClean="0">
                <a:solidFill>
                  <a:srgbClr val="800000"/>
                </a:solidFill>
              </a:rPr>
              <a:t>sufficiently far away</a:t>
            </a:r>
            <a:r>
              <a:rPr lang="en-US" dirty="0" smtClean="0">
                <a:solidFill>
                  <a:srgbClr val="800000"/>
                </a:solidFill>
              </a:rPr>
              <a:t> from each other.</a:t>
            </a:r>
          </a:p>
          <a:p>
            <a:r>
              <a:rPr lang="en-US" dirty="0" smtClean="0"/>
              <a:t>Trade-off: </a:t>
            </a:r>
          </a:p>
          <a:p>
            <a:pPr lvl="1"/>
            <a:r>
              <a:rPr lang="en-US" dirty="0" smtClean="0"/>
              <a:t>A large # of landmarks increases the chance of confusing them.</a:t>
            </a:r>
          </a:p>
          <a:p>
            <a:pPr lvl="1"/>
            <a:r>
              <a:rPr lang="en-US" dirty="0" smtClean="0">
                <a:solidFill>
                  <a:srgbClr val="008000"/>
                </a:solidFill>
              </a:rPr>
              <a:t>Too few landmarks makes it more difficult to localize the robot, which in turn increases the chances of confusing them.</a:t>
            </a:r>
          </a:p>
          <a:p>
            <a:pPr lvl="1"/>
            <a:r>
              <a:rPr lang="en-US" dirty="0" smtClean="0"/>
              <a:t>Therefore, researchers use intuition when selecting landmarks.</a:t>
            </a:r>
            <a:endParaRPr lang="en-US" dirty="0"/>
          </a:p>
        </p:txBody>
      </p:sp>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28</a:t>
            </a:fld>
            <a:endParaRPr lang="en-US"/>
          </a:p>
        </p:txBody>
      </p:sp>
    </p:spTree>
    <p:extLst>
      <p:ext uri="{BB962C8B-B14F-4D97-AF65-F5344CB8AC3E}">
        <p14:creationId xmlns:p14="http://schemas.microsoft.com/office/powerpoint/2010/main" val="3245859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Signatures</a:t>
            </a:r>
            <a:endParaRPr lang="en-US" dirty="0"/>
          </a:p>
        </p:txBody>
      </p:sp>
      <p:sp>
        <p:nvSpPr>
          <p:cNvPr id="3" name="Content Placeholder 2"/>
          <p:cNvSpPr>
            <a:spLocks noGrp="1"/>
          </p:cNvSpPr>
          <p:nvPr>
            <p:ph idx="1"/>
          </p:nvPr>
        </p:nvSpPr>
        <p:spPr>
          <a:xfrm>
            <a:off x="304800" y="1524000"/>
            <a:ext cx="8686800" cy="2057400"/>
          </a:xfrm>
        </p:spPr>
        <p:txBody>
          <a:bodyPr/>
          <a:lstStyle/>
          <a:p>
            <a:r>
              <a:rPr lang="en-US" dirty="0" smtClean="0"/>
              <a:t>When selecting appropriate landmarks it is essential to </a:t>
            </a:r>
            <a:r>
              <a:rPr lang="en-US" u="sng" dirty="0" smtClean="0"/>
              <a:t>maximize the perceptual distinctiveness</a:t>
            </a:r>
            <a:r>
              <a:rPr lang="en-US" dirty="0" smtClean="0"/>
              <a:t> of landmarks.</a:t>
            </a:r>
          </a:p>
          <a:p>
            <a:r>
              <a:rPr lang="en-US" dirty="0" smtClean="0">
                <a:solidFill>
                  <a:srgbClr val="800000"/>
                </a:solidFill>
              </a:rPr>
              <a:t>Doors might possess different colors or corridors might have different widths. We use these as signatures.</a:t>
            </a:r>
          </a:p>
          <a:p>
            <a:endParaRPr lang="en-US" dirty="0"/>
          </a:p>
        </p:txBody>
      </p:sp>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29</a:t>
            </a:fld>
            <a:endParaRPr lang="en-US"/>
          </a:p>
        </p:txBody>
      </p:sp>
    </p:spTree>
    <p:extLst>
      <p:ext uri="{BB962C8B-B14F-4D97-AF65-F5344CB8AC3E}">
        <p14:creationId xmlns:p14="http://schemas.microsoft.com/office/powerpoint/2010/main" val="575156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In Simultaneous Localization and Mapping (SLAM) the robot does </a:t>
            </a:r>
            <a:r>
              <a:rPr lang="en-US" u="sng" dirty="0" smtClean="0"/>
              <a:t>not</a:t>
            </a:r>
            <a:r>
              <a:rPr lang="en-US" dirty="0" smtClean="0"/>
              <a:t> have </a:t>
            </a:r>
            <a:r>
              <a:rPr lang="en-US" u="sng" dirty="0" smtClean="0"/>
              <a:t>access to a map</a:t>
            </a:r>
            <a:r>
              <a:rPr lang="en-US" dirty="0" smtClean="0"/>
              <a:t> of the environment nor does it know </a:t>
            </a:r>
            <a:r>
              <a:rPr lang="en-US" u="sng" dirty="0" smtClean="0"/>
              <a:t>its own pose</a:t>
            </a:r>
            <a:r>
              <a:rPr lang="en-US" dirty="0" smtClean="0"/>
              <a:t>.</a:t>
            </a:r>
          </a:p>
          <a:p>
            <a:r>
              <a:rPr lang="en-US" dirty="0" smtClean="0">
                <a:solidFill>
                  <a:srgbClr val="800000"/>
                </a:solidFill>
              </a:rPr>
              <a:t>All it is given are measurements </a:t>
            </a:r>
            <a:r>
              <a:rPr lang="en-US" i="1" dirty="0" err="1" smtClean="0">
                <a:solidFill>
                  <a:srgbClr val="800000"/>
                </a:solidFill>
              </a:rPr>
              <a:t>z</a:t>
            </a:r>
            <a:r>
              <a:rPr lang="en-US" i="1" baseline="-25000" dirty="0" err="1" smtClean="0">
                <a:solidFill>
                  <a:srgbClr val="800000"/>
                </a:solidFill>
              </a:rPr>
              <a:t>i:t</a:t>
            </a:r>
            <a:r>
              <a:rPr lang="en-US" dirty="0" smtClean="0">
                <a:solidFill>
                  <a:srgbClr val="800000"/>
                </a:solidFill>
              </a:rPr>
              <a:t> and controls </a:t>
            </a:r>
            <a:r>
              <a:rPr lang="en-US" i="1" dirty="0" smtClean="0">
                <a:solidFill>
                  <a:srgbClr val="800000"/>
                </a:solidFill>
              </a:rPr>
              <a:t>u</a:t>
            </a:r>
            <a:r>
              <a:rPr lang="en-US" i="1" baseline="-25000" dirty="0" smtClean="0">
                <a:solidFill>
                  <a:srgbClr val="800000"/>
                </a:solidFill>
              </a:rPr>
              <a:t>1:t</a:t>
            </a:r>
          </a:p>
          <a:p>
            <a:r>
              <a:rPr lang="en-US" dirty="0" smtClean="0"/>
              <a:t>There are 2 main forms of the SLAM problem:</a:t>
            </a:r>
          </a:p>
          <a:p>
            <a:pPr lvl="1"/>
            <a:r>
              <a:rPr lang="en-US" b="1" dirty="0"/>
              <a:t>O</a:t>
            </a:r>
            <a:r>
              <a:rPr lang="en-US" b="1" dirty="0" smtClean="0"/>
              <a:t>nline SLAM </a:t>
            </a:r>
            <a:r>
              <a:rPr lang="en-US" dirty="0" smtClean="0"/>
              <a:t>--- estimating the posterior over the </a:t>
            </a:r>
            <a:r>
              <a:rPr lang="en-US" u="sng" dirty="0" smtClean="0"/>
              <a:t>momentary pose</a:t>
            </a:r>
            <a:r>
              <a:rPr lang="en-US" dirty="0" smtClean="0"/>
              <a:t> along with the map (</a:t>
            </a:r>
            <a:r>
              <a:rPr lang="en-US" i="1" dirty="0" smtClean="0"/>
              <a:t>p</a:t>
            </a:r>
            <a:r>
              <a:rPr lang="en-US" dirty="0" smtClean="0"/>
              <a:t>(</a:t>
            </a:r>
            <a:r>
              <a:rPr lang="en-US" i="1" dirty="0" smtClean="0"/>
              <a:t>x</a:t>
            </a:r>
            <a:r>
              <a:rPr lang="en-US" i="1" baseline="-25000" dirty="0" smtClean="0"/>
              <a:t>t</a:t>
            </a:r>
            <a:r>
              <a:rPr lang="en-US" i="1" dirty="0" smtClean="0"/>
              <a:t>,m</a:t>
            </a:r>
            <a:r>
              <a:rPr lang="en-US" dirty="0" smtClean="0"/>
              <a:t>|</a:t>
            </a:r>
            <a:r>
              <a:rPr lang="en-US" i="1" dirty="0" smtClean="0"/>
              <a:t>z</a:t>
            </a:r>
            <a:r>
              <a:rPr lang="en-US" i="1" baseline="-25000" dirty="0" smtClean="0"/>
              <a:t>1:t</a:t>
            </a:r>
            <a:r>
              <a:rPr lang="en-US" i="1" dirty="0" smtClean="0"/>
              <a:t>,u</a:t>
            </a:r>
            <a:r>
              <a:rPr lang="en-US" i="1" baseline="-25000" dirty="0" smtClean="0"/>
              <a:t>1:t</a:t>
            </a:r>
            <a:r>
              <a:rPr lang="en-US" dirty="0" smtClean="0"/>
              <a:t>))</a:t>
            </a:r>
          </a:p>
          <a:p>
            <a:pPr lvl="1"/>
            <a:r>
              <a:rPr lang="en-US" b="1" dirty="0">
                <a:solidFill>
                  <a:srgbClr val="008000"/>
                </a:solidFill>
              </a:rPr>
              <a:t>F</a:t>
            </a:r>
            <a:r>
              <a:rPr lang="en-US" b="1" dirty="0" smtClean="0">
                <a:solidFill>
                  <a:srgbClr val="008000"/>
                </a:solidFill>
              </a:rPr>
              <a:t>ull SLAM</a:t>
            </a:r>
            <a:r>
              <a:rPr lang="en-US" dirty="0" smtClean="0">
                <a:solidFill>
                  <a:srgbClr val="008000"/>
                </a:solidFill>
              </a:rPr>
              <a:t>---calculate a posterior over the </a:t>
            </a:r>
            <a:r>
              <a:rPr lang="en-US" b="1" u="sng" dirty="0" smtClean="0">
                <a:solidFill>
                  <a:srgbClr val="008000"/>
                </a:solidFill>
              </a:rPr>
              <a:t>entire path</a:t>
            </a:r>
            <a:r>
              <a:rPr lang="en-US" dirty="0" smtClean="0">
                <a:solidFill>
                  <a:srgbClr val="008000"/>
                </a:solidFill>
              </a:rPr>
              <a:t> </a:t>
            </a:r>
            <a:r>
              <a:rPr lang="en-US" i="1" dirty="0" smtClean="0">
                <a:solidFill>
                  <a:srgbClr val="008000"/>
                </a:solidFill>
              </a:rPr>
              <a:t>x</a:t>
            </a:r>
            <a:r>
              <a:rPr lang="en-US" i="1" baseline="-25000" dirty="0" smtClean="0">
                <a:solidFill>
                  <a:srgbClr val="008000"/>
                </a:solidFill>
              </a:rPr>
              <a:t>1:t</a:t>
            </a:r>
            <a:r>
              <a:rPr lang="en-US" baseline="-25000" dirty="0" smtClean="0">
                <a:solidFill>
                  <a:srgbClr val="008000"/>
                </a:solidFill>
              </a:rPr>
              <a:t> </a:t>
            </a:r>
            <a:r>
              <a:rPr lang="en-US" dirty="0" smtClean="0">
                <a:solidFill>
                  <a:srgbClr val="008000"/>
                </a:solidFill>
              </a:rPr>
              <a:t>along with the map instead of just the current pose </a:t>
            </a:r>
            <a:r>
              <a:rPr lang="en-US" i="1" dirty="0" smtClean="0">
                <a:solidFill>
                  <a:srgbClr val="008000"/>
                </a:solidFill>
              </a:rPr>
              <a:t>p</a:t>
            </a:r>
            <a:r>
              <a:rPr lang="en-US" dirty="0" smtClean="0">
                <a:solidFill>
                  <a:srgbClr val="008000"/>
                </a:solidFill>
              </a:rPr>
              <a:t>(</a:t>
            </a:r>
            <a:r>
              <a:rPr lang="en-US" i="1" dirty="0" smtClean="0">
                <a:solidFill>
                  <a:srgbClr val="008000"/>
                </a:solidFill>
              </a:rPr>
              <a:t>x</a:t>
            </a:r>
            <a:r>
              <a:rPr lang="en-US" i="1" baseline="-25000" dirty="0" smtClean="0">
                <a:solidFill>
                  <a:srgbClr val="008000"/>
                </a:solidFill>
              </a:rPr>
              <a:t>1:t</a:t>
            </a:r>
            <a:r>
              <a:rPr lang="en-US" i="1" dirty="0" smtClean="0">
                <a:solidFill>
                  <a:srgbClr val="008000"/>
                </a:solidFill>
              </a:rPr>
              <a:t>,m</a:t>
            </a:r>
            <a:r>
              <a:rPr lang="en-US" dirty="0" smtClean="0">
                <a:solidFill>
                  <a:srgbClr val="008000"/>
                </a:solidFill>
              </a:rPr>
              <a:t>|</a:t>
            </a:r>
            <a:r>
              <a:rPr lang="en-US" i="1" dirty="0" smtClean="0">
                <a:solidFill>
                  <a:srgbClr val="008000"/>
                </a:solidFill>
              </a:rPr>
              <a:t>z</a:t>
            </a:r>
            <a:r>
              <a:rPr lang="en-US" i="1" baseline="-25000" dirty="0" smtClean="0">
                <a:solidFill>
                  <a:srgbClr val="008000"/>
                </a:solidFill>
              </a:rPr>
              <a:t>1:t</a:t>
            </a:r>
            <a:r>
              <a:rPr lang="en-US" i="1" dirty="0" smtClean="0">
                <a:solidFill>
                  <a:srgbClr val="008000"/>
                </a:solidFill>
              </a:rPr>
              <a:t>,u</a:t>
            </a:r>
            <a:r>
              <a:rPr lang="en-US" i="1" baseline="-25000" dirty="0" smtClean="0">
                <a:solidFill>
                  <a:srgbClr val="008000"/>
                </a:solidFill>
              </a:rPr>
              <a:t>1:t</a:t>
            </a:r>
            <a:r>
              <a:rPr lang="en-US" dirty="0" smtClean="0">
                <a:solidFill>
                  <a:srgbClr val="008000"/>
                </a:solidFill>
              </a:rPr>
              <a:t>)</a:t>
            </a:r>
          </a:p>
          <a:p>
            <a:endParaRPr lang="en-US" dirty="0"/>
          </a:p>
        </p:txBody>
      </p:sp>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3</a:t>
            </a:fld>
            <a:endParaRPr lang="en-US"/>
          </a:p>
        </p:txBody>
      </p:sp>
    </p:spTree>
    <p:extLst>
      <p:ext uri="{BB962C8B-B14F-4D97-AF65-F5344CB8AC3E}">
        <p14:creationId xmlns:p14="http://schemas.microsoft.com/office/powerpoint/2010/main" val="1312459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 of EKF SLAM</a:t>
            </a:r>
            <a:endParaRPr lang="en-US" dirty="0"/>
          </a:p>
        </p:txBody>
      </p:sp>
      <p:sp>
        <p:nvSpPr>
          <p:cNvPr id="3" name="Content Placeholder 2"/>
          <p:cNvSpPr>
            <a:spLocks noGrp="1"/>
          </p:cNvSpPr>
          <p:nvPr>
            <p:ph idx="1"/>
          </p:nvPr>
        </p:nvSpPr>
        <p:spPr/>
        <p:txBody>
          <a:bodyPr/>
          <a:lstStyle/>
          <a:p>
            <a:r>
              <a:rPr lang="en-US" dirty="0" smtClean="0"/>
              <a:t>A key l</a:t>
            </a:r>
            <a:r>
              <a:rPr lang="en-US" u="sng" dirty="0" smtClean="0"/>
              <a:t>imitation</a:t>
            </a:r>
            <a:r>
              <a:rPr lang="en-US" dirty="0" smtClean="0"/>
              <a:t> of EKF SLAM is the necessity to </a:t>
            </a:r>
            <a:r>
              <a:rPr lang="en-US" u="sng" dirty="0" smtClean="0"/>
              <a:t>select appropriate landmarks</a:t>
            </a:r>
            <a:r>
              <a:rPr lang="en-US" dirty="0" smtClean="0"/>
              <a:t>.</a:t>
            </a:r>
          </a:p>
          <a:p>
            <a:r>
              <a:rPr lang="en-US" dirty="0" smtClean="0">
                <a:solidFill>
                  <a:srgbClr val="800000"/>
                </a:solidFill>
              </a:rPr>
              <a:t>By reducing the sensor stream to the presence and absence of landmarks, a lot of sensor data is usually discarded.</a:t>
            </a:r>
          </a:p>
          <a:p>
            <a:r>
              <a:rPr lang="en-US" dirty="0" smtClean="0"/>
              <a:t>This leads to </a:t>
            </a:r>
            <a:r>
              <a:rPr lang="en-US" u="sng" dirty="0" smtClean="0"/>
              <a:t>information loss</a:t>
            </a:r>
            <a:r>
              <a:rPr lang="en-US" dirty="0" smtClean="0"/>
              <a:t>.</a:t>
            </a:r>
          </a:p>
          <a:p>
            <a:r>
              <a:rPr lang="en-US" dirty="0" smtClean="0">
                <a:solidFill>
                  <a:srgbClr val="800000"/>
                </a:solidFill>
              </a:rPr>
              <a:t>The </a:t>
            </a:r>
            <a:r>
              <a:rPr lang="en-US" u="sng" dirty="0" smtClean="0">
                <a:solidFill>
                  <a:srgbClr val="800000"/>
                </a:solidFill>
              </a:rPr>
              <a:t>quadratic update time</a:t>
            </a:r>
            <a:r>
              <a:rPr lang="en-US" dirty="0" smtClean="0">
                <a:solidFill>
                  <a:srgbClr val="800000"/>
                </a:solidFill>
              </a:rPr>
              <a:t> of the EKF limits this algorithm to relatively </a:t>
            </a:r>
            <a:r>
              <a:rPr lang="en-US" u="sng" dirty="0" smtClean="0">
                <a:solidFill>
                  <a:srgbClr val="800000"/>
                </a:solidFill>
              </a:rPr>
              <a:t>sparse maps</a:t>
            </a:r>
            <a:r>
              <a:rPr lang="en-US" dirty="0" smtClean="0">
                <a:solidFill>
                  <a:srgbClr val="800000"/>
                </a:solidFill>
              </a:rPr>
              <a:t> (&lt;1000 features). In practice maps are in the order of 10</a:t>
            </a:r>
            <a:r>
              <a:rPr lang="en-US" baseline="30000" dirty="0" smtClean="0">
                <a:solidFill>
                  <a:srgbClr val="800000"/>
                </a:solidFill>
              </a:rPr>
              <a:t>6</a:t>
            </a:r>
            <a:r>
              <a:rPr lang="en-US" dirty="0" smtClean="0">
                <a:solidFill>
                  <a:srgbClr val="800000"/>
                </a:solidFill>
              </a:rPr>
              <a:t>.</a:t>
            </a:r>
            <a:endParaRPr lang="en-US" dirty="0">
              <a:solidFill>
                <a:srgbClr val="800000"/>
              </a:solidFill>
            </a:endParaRPr>
          </a:p>
        </p:txBody>
      </p:sp>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30</a:t>
            </a:fld>
            <a:endParaRPr lang="en-US"/>
          </a:p>
        </p:txBody>
      </p:sp>
    </p:spTree>
    <p:extLst>
      <p:ext uri="{BB962C8B-B14F-4D97-AF65-F5344CB8AC3E}">
        <p14:creationId xmlns:p14="http://schemas.microsoft.com/office/powerpoint/2010/main" val="2187245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dilemma</a:t>
            </a:r>
          </a:p>
        </p:txBody>
      </p:sp>
      <p:sp>
        <p:nvSpPr>
          <p:cNvPr id="3" name="Content Placeholder 2"/>
          <p:cNvSpPr>
            <a:spLocks noGrp="1"/>
          </p:cNvSpPr>
          <p:nvPr>
            <p:ph idx="1"/>
          </p:nvPr>
        </p:nvSpPr>
        <p:spPr>
          <a:xfrm>
            <a:off x="304800" y="1524000"/>
            <a:ext cx="8686800" cy="3429000"/>
          </a:xfrm>
        </p:spPr>
        <p:txBody>
          <a:bodyPr/>
          <a:lstStyle/>
          <a:p>
            <a:r>
              <a:rPr lang="en-US" dirty="0" smtClean="0"/>
              <a:t>The low dimensionality cause a </a:t>
            </a:r>
            <a:r>
              <a:rPr lang="en-US" u="sng" dirty="0" smtClean="0"/>
              <a:t>difficult data association</a:t>
            </a:r>
            <a:r>
              <a:rPr lang="en-US" dirty="0" smtClean="0"/>
              <a:t> problem.</a:t>
            </a:r>
          </a:p>
          <a:p>
            <a:r>
              <a:rPr lang="en-US" dirty="0" smtClean="0">
                <a:solidFill>
                  <a:srgbClr val="800000"/>
                </a:solidFill>
              </a:rPr>
              <a:t>The </a:t>
            </a:r>
            <a:r>
              <a:rPr lang="en-US" i="1" u="sng" dirty="0" smtClean="0">
                <a:solidFill>
                  <a:srgbClr val="800000"/>
                </a:solidFill>
              </a:rPr>
              <a:t>fundamental dilemma</a:t>
            </a:r>
            <a:r>
              <a:rPr lang="en-US" dirty="0" smtClean="0">
                <a:solidFill>
                  <a:srgbClr val="800000"/>
                </a:solidFill>
              </a:rPr>
              <a:t> of EKF SLAM: while incremental maximum likelihood data association might work well with dense maps, it tends to be brittle with sparse maps. However EKF SLAM requires sparse maps because of the quadratic update complexity.</a:t>
            </a:r>
            <a:endParaRPr lang="en-US" dirty="0">
              <a:solidFill>
                <a:srgbClr val="800000"/>
              </a:solidFill>
            </a:endParaRPr>
          </a:p>
        </p:txBody>
      </p:sp>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31</a:t>
            </a:fld>
            <a:endParaRPr lang="en-US"/>
          </a:p>
        </p:txBody>
      </p:sp>
    </p:spTree>
    <p:extLst>
      <p:ext uri="{BB962C8B-B14F-4D97-AF65-F5344CB8AC3E}">
        <p14:creationId xmlns:p14="http://schemas.microsoft.com/office/powerpoint/2010/main" val="2233289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SLAM</a:t>
            </a:r>
            <a:endParaRPr lang="en-US" dirty="0"/>
          </a:p>
        </p:txBody>
      </p:sp>
      <p:sp>
        <p:nvSpPr>
          <p:cNvPr id="3" name="Content Placeholder 2"/>
          <p:cNvSpPr>
            <a:spLocks noGrp="1"/>
          </p:cNvSpPr>
          <p:nvPr>
            <p:ph idx="1"/>
          </p:nvPr>
        </p:nvSpPr>
        <p:spPr>
          <a:xfrm>
            <a:off x="304800" y="1371600"/>
            <a:ext cx="8534400" cy="2438400"/>
          </a:xfrm>
        </p:spPr>
        <p:txBody>
          <a:bodyPr/>
          <a:lstStyle/>
          <a:p>
            <a:r>
              <a:rPr lang="en-US" dirty="0" smtClean="0"/>
              <a:t>It is called online SLAM since it only involves the estimation of variables that persist at time </a:t>
            </a:r>
            <a:r>
              <a:rPr lang="en-US" i="1" dirty="0" smtClean="0"/>
              <a:t>t</a:t>
            </a:r>
            <a:r>
              <a:rPr lang="en-US" dirty="0" smtClean="0"/>
              <a:t>.</a:t>
            </a:r>
          </a:p>
          <a:p>
            <a:r>
              <a:rPr lang="en-US" dirty="0" smtClean="0">
                <a:solidFill>
                  <a:srgbClr val="800000"/>
                </a:solidFill>
              </a:rPr>
              <a:t>Many online SLAM algorithms are </a:t>
            </a:r>
            <a:r>
              <a:rPr lang="en-US" u="sng" dirty="0" smtClean="0">
                <a:solidFill>
                  <a:srgbClr val="800000"/>
                </a:solidFill>
              </a:rPr>
              <a:t>incremental</a:t>
            </a:r>
            <a:r>
              <a:rPr lang="en-US" dirty="0" smtClean="0">
                <a:solidFill>
                  <a:srgbClr val="800000"/>
                </a:solidFill>
              </a:rPr>
              <a:t>. They </a:t>
            </a:r>
            <a:r>
              <a:rPr lang="en-US" u="sng" dirty="0" smtClean="0">
                <a:solidFill>
                  <a:srgbClr val="800000"/>
                </a:solidFill>
              </a:rPr>
              <a:t>discard past</a:t>
            </a:r>
            <a:r>
              <a:rPr lang="en-US" dirty="0" smtClean="0">
                <a:solidFill>
                  <a:srgbClr val="800000"/>
                </a:solidFill>
              </a:rPr>
              <a:t> measurements and controls once they have been processed. </a:t>
            </a:r>
            <a:endParaRPr lang="en-US" dirty="0">
              <a:solidFill>
                <a:srgbClr val="800000"/>
              </a:solidFill>
            </a:endParaRPr>
          </a:p>
        </p:txBody>
      </p:sp>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4</a:t>
            </a:fld>
            <a:endParaRPr lang="en-US"/>
          </a:p>
        </p:txBody>
      </p:sp>
      <p:pic>
        <p:nvPicPr>
          <p:cNvPr id="8" name="Picture 7"/>
          <p:cNvPicPr>
            <a:picLocks noChangeAspect="1"/>
          </p:cNvPicPr>
          <p:nvPr/>
        </p:nvPicPr>
        <p:blipFill>
          <a:blip r:embed="rId2"/>
          <a:stretch>
            <a:fillRect/>
          </a:stretch>
        </p:blipFill>
        <p:spPr>
          <a:xfrm>
            <a:off x="3200400" y="3200400"/>
            <a:ext cx="4876800" cy="3010370"/>
          </a:xfrm>
          <a:prstGeom prst="rect">
            <a:avLst/>
          </a:prstGeom>
        </p:spPr>
      </p:pic>
    </p:spTree>
    <p:extLst>
      <p:ext uri="{BB962C8B-B14F-4D97-AF65-F5344CB8AC3E}">
        <p14:creationId xmlns:p14="http://schemas.microsoft.com/office/powerpoint/2010/main" val="3048221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SLAM</a:t>
            </a:r>
            <a:endParaRPr lang="en-US" dirty="0"/>
          </a:p>
        </p:txBody>
      </p:sp>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5</a:t>
            </a:fld>
            <a:endParaRPr lang="en-US"/>
          </a:p>
        </p:txBody>
      </p:sp>
      <p:pic>
        <p:nvPicPr>
          <p:cNvPr id="3" name="Picture 2"/>
          <p:cNvPicPr>
            <a:picLocks noChangeAspect="1"/>
          </p:cNvPicPr>
          <p:nvPr/>
        </p:nvPicPr>
        <p:blipFill>
          <a:blip r:embed="rId2"/>
          <a:stretch>
            <a:fillRect/>
          </a:stretch>
        </p:blipFill>
        <p:spPr>
          <a:xfrm>
            <a:off x="1219199" y="1524000"/>
            <a:ext cx="6910111" cy="4267200"/>
          </a:xfrm>
          <a:prstGeom prst="rect">
            <a:avLst/>
          </a:prstGeom>
        </p:spPr>
      </p:pic>
    </p:spTree>
    <p:extLst>
      <p:ext uri="{BB962C8B-B14F-4D97-AF65-F5344CB8AC3E}">
        <p14:creationId xmlns:p14="http://schemas.microsoft.com/office/powerpoint/2010/main" val="3962618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&amp; Full SLAM problem</a:t>
            </a:r>
            <a:endParaRPr lang="en-US" dirty="0"/>
          </a:p>
        </p:txBody>
      </p:sp>
      <p:sp>
        <p:nvSpPr>
          <p:cNvPr id="3" name="Content Placeholder 2"/>
          <p:cNvSpPr>
            <a:spLocks noGrp="1"/>
          </p:cNvSpPr>
          <p:nvPr>
            <p:ph idx="1"/>
          </p:nvPr>
        </p:nvSpPr>
        <p:spPr>
          <a:xfrm>
            <a:off x="304800" y="1524000"/>
            <a:ext cx="8534400" cy="2133600"/>
          </a:xfrm>
        </p:spPr>
        <p:txBody>
          <a:bodyPr/>
          <a:lstStyle/>
          <a:p>
            <a:r>
              <a:rPr lang="en-US" dirty="0" smtClean="0"/>
              <a:t>The </a:t>
            </a:r>
            <a:r>
              <a:rPr lang="en-US" u="sng" dirty="0" smtClean="0"/>
              <a:t>difference</a:t>
            </a:r>
            <a:r>
              <a:rPr lang="en-US" dirty="0" smtClean="0"/>
              <a:t> between online and full SLAM has ramifications in the </a:t>
            </a:r>
            <a:r>
              <a:rPr lang="en-US" u="sng" dirty="0" smtClean="0"/>
              <a:t>type of algorithms</a:t>
            </a:r>
            <a:r>
              <a:rPr lang="en-US" dirty="0" smtClean="0"/>
              <a:t> that can be used.</a:t>
            </a:r>
          </a:p>
          <a:p>
            <a:r>
              <a:rPr lang="en-US" dirty="0" smtClean="0">
                <a:solidFill>
                  <a:srgbClr val="800000"/>
                </a:solidFill>
              </a:rPr>
              <a:t>The online SLAM problem is the result of </a:t>
            </a:r>
            <a:r>
              <a:rPr lang="en-US" u="sng" dirty="0" smtClean="0">
                <a:solidFill>
                  <a:srgbClr val="800000"/>
                </a:solidFill>
              </a:rPr>
              <a:t>integrating out past poses</a:t>
            </a:r>
            <a:r>
              <a:rPr lang="en-US" dirty="0" smtClean="0">
                <a:solidFill>
                  <a:srgbClr val="800000"/>
                </a:solidFill>
              </a:rPr>
              <a:t> from the full SLAM problem</a:t>
            </a:r>
            <a:endParaRPr lang="en-US" dirty="0">
              <a:solidFill>
                <a:srgbClr val="800000"/>
              </a:solidFill>
            </a:endParaRPr>
          </a:p>
        </p:txBody>
      </p:sp>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6</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806990346"/>
              </p:ext>
            </p:extLst>
          </p:nvPr>
        </p:nvGraphicFramePr>
        <p:xfrm>
          <a:off x="533400" y="3733800"/>
          <a:ext cx="8001000" cy="727364"/>
        </p:xfrm>
        <a:graphic>
          <a:graphicData uri="http://schemas.openxmlformats.org/presentationml/2006/ole">
            <mc:AlternateContent xmlns:mc="http://schemas.openxmlformats.org/markup-compatibility/2006">
              <mc:Choice xmlns:v="urn:schemas-microsoft-com:vml" Requires="v">
                <p:oleObj spid="_x0000_s1045" name="Equation" r:id="rId3" imgW="3352800" imgH="304800" progId="Equation.3">
                  <p:embed/>
                </p:oleObj>
              </mc:Choice>
              <mc:Fallback>
                <p:oleObj name="Equation" r:id="rId3" imgW="3352800" imgH="304800" progId="Equation.3">
                  <p:embed/>
                  <p:pic>
                    <p:nvPicPr>
                      <p:cNvPr id="0" name=""/>
                      <p:cNvPicPr/>
                      <p:nvPr/>
                    </p:nvPicPr>
                    <p:blipFill>
                      <a:blip r:embed="rId4"/>
                      <a:stretch>
                        <a:fillRect/>
                      </a:stretch>
                    </p:blipFill>
                    <p:spPr>
                      <a:xfrm>
                        <a:off x="533400" y="3733800"/>
                        <a:ext cx="8001000" cy="727364"/>
                      </a:xfrm>
                      <a:prstGeom prst="rect">
                        <a:avLst/>
                      </a:prstGeom>
                    </p:spPr>
                  </p:pic>
                </p:oleObj>
              </mc:Fallback>
            </mc:AlternateContent>
          </a:graphicData>
        </a:graphic>
      </p:graphicFrame>
      <p:sp>
        <p:nvSpPr>
          <p:cNvPr id="8" name="Content Placeholder 2"/>
          <p:cNvSpPr txBox="1">
            <a:spLocks/>
          </p:cNvSpPr>
          <p:nvPr/>
        </p:nvSpPr>
        <p:spPr bwMode="auto">
          <a:xfrm>
            <a:off x="381000" y="4648200"/>
            <a:ext cx="85344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003366"/>
                </a:solidFill>
                <a:latin typeface="Times New Roman"/>
                <a:ea typeface="+mn-ea"/>
                <a:cs typeface="Times New Roman"/>
              </a:defRPr>
            </a:lvl1pPr>
            <a:lvl2pPr marL="742950" indent="-285750" algn="l" rtl="0" eaLnBrk="0" fontAlgn="base" hangingPunct="0">
              <a:spcBef>
                <a:spcPct val="20000"/>
              </a:spcBef>
              <a:spcAft>
                <a:spcPct val="0"/>
              </a:spcAft>
              <a:buChar char="–"/>
              <a:defRPr sz="2400">
                <a:solidFill>
                  <a:srgbClr val="003366"/>
                </a:solidFill>
                <a:latin typeface="Times New Roman"/>
                <a:ea typeface="+mn-ea"/>
                <a:cs typeface="Times New Roman"/>
              </a:defRPr>
            </a:lvl2pPr>
            <a:lvl3pPr marL="1143000" indent="-228600" algn="l" rtl="0" eaLnBrk="0" fontAlgn="base" hangingPunct="0">
              <a:spcBef>
                <a:spcPct val="20000"/>
              </a:spcBef>
              <a:spcAft>
                <a:spcPct val="0"/>
              </a:spcAft>
              <a:buChar char="•"/>
              <a:defRPr sz="2400">
                <a:solidFill>
                  <a:srgbClr val="003366"/>
                </a:solidFill>
                <a:latin typeface="Times New Roman"/>
                <a:ea typeface="+mn-ea"/>
                <a:cs typeface="Times New Roman"/>
              </a:defRPr>
            </a:lvl3pPr>
            <a:lvl4pPr marL="1600200" indent="-228600" algn="l" rtl="0" eaLnBrk="0" fontAlgn="base" hangingPunct="0">
              <a:spcBef>
                <a:spcPct val="20000"/>
              </a:spcBef>
              <a:spcAft>
                <a:spcPct val="0"/>
              </a:spcAft>
              <a:buChar char="–"/>
              <a:defRPr sz="2000">
                <a:solidFill>
                  <a:srgbClr val="003366"/>
                </a:solidFill>
                <a:latin typeface="Times New Roman"/>
                <a:ea typeface="+mn-ea"/>
                <a:cs typeface="Times New Roman"/>
              </a:defRPr>
            </a:lvl4pPr>
            <a:lvl5pPr marL="2057400" indent="-228600" algn="l" rtl="0" eaLnBrk="0" fontAlgn="base" hangingPunct="0">
              <a:spcBef>
                <a:spcPct val="20000"/>
              </a:spcBef>
              <a:spcAft>
                <a:spcPct val="0"/>
              </a:spcAft>
              <a:buChar char="»"/>
              <a:defRPr sz="2000">
                <a:solidFill>
                  <a:srgbClr val="003366"/>
                </a:solidFill>
                <a:latin typeface="Times New Roman"/>
                <a:ea typeface="+mn-ea"/>
                <a:cs typeface="Times New Roman"/>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dirty="0" smtClean="0"/>
              <a:t>In online SLAM, these integrations are typically </a:t>
            </a:r>
            <a:r>
              <a:rPr lang="en-US" u="sng" dirty="0" smtClean="0"/>
              <a:t>performed one at a time</a:t>
            </a:r>
            <a:r>
              <a:rPr lang="en-US" dirty="0" smtClean="0"/>
              <a:t>.</a:t>
            </a:r>
            <a:endParaRPr lang="en-US" dirty="0"/>
          </a:p>
        </p:txBody>
      </p:sp>
    </p:spTree>
    <p:extLst>
      <p:ext uri="{BB962C8B-B14F-4D97-AF65-F5344CB8AC3E}">
        <p14:creationId xmlns:p14="http://schemas.microsoft.com/office/powerpoint/2010/main" val="2433887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85800"/>
          </a:xfrm>
        </p:spPr>
        <p:txBody>
          <a:bodyPr/>
          <a:lstStyle/>
          <a:p>
            <a:r>
              <a:rPr lang="en-US" dirty="0" smtClean="0"/>
              <a:t>SLAM</a:t>
            </a:r>
            <a:endParaRPr lang="en-US" dirty="0"/>
          </a:p>
        </p:txBody>
      </p:sp>
      <p:sp>
        <p:nvSpPr>
          <p:cNvPr id="3" name="Content Placeholder 2"/>
          <p:cNvSpPr>
            <a:spLocks noGrp="1"/>
          </p:cNvSpPr>
          <p:nvPr>
            <p:ph idx="1"/>
          </p:nvPr>
        </p:nvSpPr>
        <p:spPr>
          <a:xfrm>
            <a:off x="304800" y="1066800"/>
            <a:ext cx="8839200" cy="5181600"/>
          </a:xfrm>
        </p:spPr>
        <p:txBody>
          <a:bodyPr/>
          <a:lstStyle/>
          <a:p>
            <a:r>
              <a:rPr lang="en-US" dirty="0" smtClean="0"/>
              <a:t>SLAM problems possess a </a:t>
            </a:r>
            <a:r>
              <a:rPr lang="en-US" u="sng" dirty="0" smtClean="0"/>
              <a:t>continuous and discrete</a:t>
            </a:r>
            <a:r>
              <a:rPr lang="en-US" dirty="0" smtClean="0"/>
              <a:t> component.</a:t>
            </a:r>
          </a:p>
          <a:p>
            <a:r>
              <a:rPr lang="en-US" dirty="0" smtClean="0">
                <a:solidFill>
                  <a:srgbClr val="800000"/>
                </a:solidFill>
              </a:rPr>
              <a:t>The </a:t>
            </a:r>
            <a:r>
              <a:rPr lang="en-US" u="sng" dirty="0" smtClean="0">
                <a:solidFill>
                  <a:srgbClr val="800000"/>
                </a:solidFill>
              </a:rPr>
              <a:t>continuous</a:t>
            </a:r>
            <a:r>
              <a:rPr lang="en-US" dirty="0" smtClean="0">
                <a:solidFill>
                  <a:srgbClr val="800000"/>
                </a:solidFill>
              </a:rPr>
              <a:t> estimation problem pertains to the </a:t>
            </a:r>
            <a:r>
              <a:rPr lang="en-US" u="sng" dirty="0" smtClean="0">
                <a:solidFill>
                  <a:srgbClr val="800000"/>
                </a:solidFill>
              </a:rPr>
              <a:t>location of objects</a:t>
            </a:r>
            <a:r>
              <a:rPr lang="en-US" dirty="0" smtClean="0">
                <a:solidFill>
                  <a:srgbClr val="800000"/>
                </a:solidFill>
              </a:rPr>
              <a:t> in the map and the </a:t>
            </a:r>
            <a:r>
              <a:rPr lang="en-US" u="sng" dirty="0" smtClean="0">
                <a:solidFill>
                  <a:srgbClr val="800000"/>
                </a:solidFill>
              </a:rPr>
              <a:t>robot’s</a:t>
            </a:r>
            <a:r>
              <a:rPr lang="en-US" dirty="0" smtClean="0">
                <a:solidFill>
                  <a:srgbClr val="800000"/>
                </a:solidFill>
              </a:rPr>
              <a:t> own </a:t>
            </a:r>
            <a:r>
              <a:rPr lang="en-US" u="sng" dirty="0" smtClean="0">
                <a:solidFill>
                  <a:srgbClr val="800000"/>
                </a:solidFill>
              </a:rPr>
              <a:t>pose</a:t>
            </a:r>
            <a:r>
              <a:rPr lang="en-US" dirty="0" smtClean="0">
                <a:solidFill>
                  <a:srgbClr val="800000"/>
                </a:solidFill>
              </a:rPr>
              <a:t> variables.</a:t>
            </a:r>
          </a:p>
          <a:p>
            <a:r>
              <a:rPr lang="en-US" u="sng" dirty="0" smtClean="0"/>
              <a:t>Objects</a:t>
            </a:r>
            <a:r>
              <a:rPr lang="en-US" dirty="0" smtClean="0"/>
              <a:t> may be </a:t>
            </a:r>
            <a:r>
              <a:rPr lang="en-US" u="sng" dirty="0" smtClean="0"/>
              <a:t>landmarks</a:t>
            </a:r>
            <a:r>
              <a:rPr lang="en-US" dirty="0" smtClean="0"/>
              <a:t> in feature-based representation, or they may be </a:t>
            </a:r>
            <a:r>
              <a:rPr lang="en-US" u="sng" dirty="0" smtClean="0"/>
              <a:t>patches</a:t>
            </a:r>
            <a:r>
              <a:rPr lang="en-US" dirty="0" smtClean="0"/>
              <a:t> detected by range finders.</a:t>
            </a:r>
          </a:p>
          <a:p>
            <a:r>
              <a:rPr lang="en-US" dirty="0" smtClean="0">
                <a:solidFill>
                  <a:srgbClr val="800000"/>
                </a:solidFill>
              </a:rPr>
              <a:t>The discrete nature has to do with </a:t>
            </a:r>
            <a:r>
              <a:rPr lang="en-US" u="sng" dirty="0" smtClean="0">
                <a:solidFill>
                  <a:srgbClr val="800000"/>
                </a:solidFill>
              </a:rPr>
              <a:t>correspondence</a:t>
            </a:r>
            <a:r>
              <a:rPr lang="en-US" dirty="0" smtClean="0">
                <a:solidFill>
                  <a:srgbClr val="800000"/>
                </a:solidFill>
              </a:rPr>
              <a:t>: when an object is detected SLAM must reason about the </a:t>
            </a:r>
            <a:r>
              <a:rPr lang="en-US" u="sng" dirty="0" smtClean="0">
                <a:solidFill>
                  <a:srgbClr val="800000"/>
                </a:solidFill>
              </a:rPr>
              <a:t>relation</a:t>
            </a:r>
            <a:r>
              <a:rPr lang="en-US" dirty="0" smtClean="0">
                <a:solidFill>
                  <a:srgbClr val="800000"/>
                </a:solidFill>
              </a:rPr>
              <a:t> of this object to previously detected objects.</a:t>
            </a:r>
            <a:endParaRPr lang="en-US" dirty="0">
              <a:solidFill>
                <a:srgbClr val="800000"/>
              </a:solidFill>
            </a:endParaRPr>
          </a:p>
        </p:txBody>
      </p:sp>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7</a:t>
            </a:fld>
            <a:endParaRPr lang="en-US"/>
          </a:p>
        </p:txBody>
      </p:sp>
    </p:spTree>
    <p:extLst>
      <p:ext uri="{BB962C8B-B14F-4D97-AF65-F5344CB8AC3E}">
        <p14:creationId xmlns:p14="http://schemas.microsoft.com/office/powerpoint/2010/main" val="3237028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&amp; full SLAM</a:t>
            </a:r>
            <a:endParaRPr lang="en-US" dirty="0"/>
          </a:p>
        </p:txBody>
      </p:sp>
      <p:sp>
        <p:nvSpPr>
          <p:cNvPr id="3" name="Content Placeholder 2"/>
          <p:cNvSpPr>
            <a:spLocks noGrp="1"/>
          </p:cNvSpPr>
          <p:nvPr>
            <p:ph idx="1"/>
          </p:nvPr>
        </p:nvSpPr>
        <p:spPr>
          <a:xfrm>
            <a:off x="304800" y="1524000"/>
            <a:ext cx="8458200" cy="1066800"/>
          </a:xfrm>
        </p:spPr>
        <p:txBody>
          <a:bodyPr/>
          <a:lstStyle/>
          <a:p>
            <a:r>
              <a:rPr lang="en-US" dirty="0" smtClean="0"/>
              <a:t>Taking correspondences into account the posteriors for </a:t>
            </a:r>
            <a:r>
              <a:rPr lang="en-US" u="sng" dirty="0" smtClean="0"/>
              <a:t>online</a:t>
            </a:r>
            <a:r>
              <a:rPr lang="en-US" dirty="0" smtClean="0"/>
              <a:t> and </a:t>
            </a:r>
            <a:r>
              <a:rPr lang="en-US" u="sng" dirty="0" smtClean="0"/>
              <a:t>full</a:t>
            </a:r>
            <a:r>
              <a:rPr lang="en-US" dirty="0" smtClean="0"/>
              <a:t> SLAM problems become:</a:t>
            </a:r>
            <a:endParaRPr lang="en-US" dirty="0"/>
          </a:p>
        </p:txBody>
      </p:sp>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8</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3493335854"/>
              </p:ext>
            </p:extLst>
          </p:nvPr>
        </p:nvGraphicFramePr>
        <p:xfrm>
          <a:off x="609600" y="2895600"/>
          <a:ext cx="2925482" cy="565150"/>
        </p:xfrm>
        <a:graphic>
          <a:graphicData uri="http://schemas.openxmlformats.org/presentationml/2006/ole">
            <mc:AlternateContent xmlns:mc="http://schemas.openxmlformats.org/markup-compatibility/2006">
              <mc:Choice xmlns:v="urn:schemas-microsoft-com:vml" Requires="v">
                <p:oleObj spid="_x0000_s2095" name="Equation" r:id="rId3" imgW="1117600" imgH="215900" progId="Equation.3">
                  <p:embed/>
                </p:oleObj>
              </mc:Choice>
              <mc:Fallback>
                <p:oleObj name="Equation" r:id="rId3" imgW="1117600" imgH="215900" progId="Equation.3">
                  <p:embed/>
                  <p:pic>
                    <p:nvPicPr>
                      <p:cNvPr id="0" name=""/>
                      <p:cNvPicPr/>
                      <p:nvPr/>
                    </p:nvPicPr>
                    <p:blipFill>
                      <a:blip r:embed="rId4"/>
                      <a:stretch>
                        <a:fillRect/>
                      </a:stretch>
                    </p:blipFill>
                    <p:spPr>
                      <a:xfrm>
                        <a:off x="609600" y="2895600"/>
                        <a:ext cx="2925482" cy="56515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301464739"/>
              </p:ext>
            </p:extLst>
          </p:nvPr>
        </p:nvGraphicFramePr>
        <p:xfrm>
          <a:off x="5562600" y="2895600"/>
          <a:ext cx="3192463" cy="565150"/>
        </p:xfrm>
        <a:graphic>
          <a:graphicData uri="http://schemas.openxmlformats.org/presentationml/2006/ole">
            <mc:AlternateContent xmlns:mc="http://schemas.openxmlformats.org/markup-compatibility/2006">
              <mc:Choice xmlns:v="urn:schemas-microsoft-com:vml" Requires="v">
                <p:oleObj spid="_x0000_s2096" name="Equation" r:id="rId5" imgW="1219200" imgH="215900" progId="Equation.3">
                  <p:embed/>
                </p:oleObj>
              </mc:Choice>
              <mc:Fallback>
                <p:oleObj name="Equation" r:id="rId5" imgW="1219200" imgH="215900" progId="Equation.3">
                  <p:embed/>
                  <p:pic>
                    <p:nvPicPr>
                      <p:cNvPr id="0" name=""/>
                      <p:cNvPicPr/>
                      <p:nvPr/>
                    </p:nvPicPr>
                    <p:blipFill>
                      <a:blip r:embed="rId6"/>
                      <a:stretch>
                        <a:fillRect/>
                      </a:stretch>
                    </p:blipFill>
                    <p:spPr>
                      <a:xfrm>
                        <a:off x="5562600" y="2895600"/>
                        <a:ext cx="3192463" cy="565150"/>
                      </a:xfrm>
                      <a:prstGeom prst="rect">
                        <a:avLst/>
                      </a:prstGeom>
                    </p:spPr>
                  </p:pic>
                </p:oleObj>
              </mc:Fallback>
            </mc:AlternateContent>
          </a:graphicData>
        </a:graphic>
      </p:graphicFrame>
      <p:sp>
        <p:nvSpPr>
          <p:cNvPr id="9" name="TextBox 8"/>
          <p:cNvSpPr txBox="1"/>
          <p:nvPr/>
        </p:nvSpPr>
        <p:spPr>
          <a:xfrm>
            <a:off x="4191000" y="2971800"/>
            <a:ext cx="703112" cy="523220"/>
          </a:xfrm>
          <a:prstGeom prst="rect">
            <a:avLst/>
          </a:prstGeom>
          <a:noFill/>
        </p:spPr>
        <p:txBody>
          <a:bodyPr wrap="none" rtlCol="0">
            <a:spAutoFit/>
          </a:bodyPr>
          <a:lstStyle/>
          <a:p>
            <a:r>
              <a:rPr lang="en-US" sz="2800" dirty="0" smtClean="0">
                <a:solidFill>
                  <a:srgbClr val="800000"/>
                </a:solidFill>
                <a:latin typeface="Times New Roman"/>
                <a:cs typeface="Times New Roman"/>
              </a:rPr>
              <a:t>and</a:t>
            </a:r>
            <a:endParaRPr lang="en-US" sz="2800" dirty="0">
              <a:solidFill>
                <a:srgbClr val="800000"/>
              </a:solidFill>
              <a:latin typeface="Times New Roman"/>
              <a:cs typeface="Times New Roman"/>
            </a:endParaRPr>
          </a:p>
        </p:txBody>
      </p:sp>
      <p:sp>
        <p:nvSpPr>
          <p:cNvPr id="10" name="Content Placeholder 2"/>
          <p:cNvSpPr txBox="1">
            <a:spLocks/>
          </p:cNvSpPr>
          <p:nvPr/>
        </p:nvSpPr>
        <p:spPr bwMode="auto">
          <a:xfrm>
            <a:off x="304800" y="3657600"/>
            <a:ext cx="6096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003366"/>
                </a:solidFill>
                <a:latin typeface="Times New Roman"/>
                <a:ea typeface="+mn-ea"/>
                <a:cs typeface="Times New Roman"/>
              </a:defRPr>
            </a:lvl1pPr>
            <a:lvl2pPr marL="742950" indent="-285750" algn="l" rtl="0" eaLnBrk="0" fontAlgn="base" hangingPunct="0">
              <a:spcBef>
                <a:spcPct val="20000"/>
              </a:spcBef>
              <a:spcAft>
                <a:spcPct val="0"/>
              </a:spcAft>
              <a:buChar char="–"/>
              <a:defRPr sz="2400">
                <a:solidFill>
                  <a:srgbClr val="003366"/>
                </a:solidFill>
                <a:latin typeface="Times New Roman"/>
                <a:ea typeface="+mn-ea"/>
                <a:cs typeface="Times New Roman"/>
              </a:defRPr>
            </a:lvl2pPr>
            <a:lvl3pPr marL="1143000" indent="-228600" algn="l" rtl="0" eaLnBrk="0" fontAlgn="base" hangingPunct="0">
              <a:spcBef>
                <a:spcPct val="20000"/>
              </a:spcBef>
              <a:spcAft>
                <a:spcPct val="0"/>
              </a:spcAft>
              <a:buChar char="•"/>
              <a:defRPr sz="2400">
                <a:solidFill>
                  <a:srgbClr val="003366"/>
                </a:solidFill>
                <a:latin typeface="Times New Roman"/>
                <a:ea typeface="+mn-ea"/>
                <a:cs typeface="Times New Roman"/>
              </a:defRPr>
            </a:lvl3pPr>
            <a:lvl4pPr marL="1600200" indent="-228600" algn="l" rtl="0" eaLnBrk="0" fontAlgn="base" hangingPunct="0">
              <a:spcBef>
                <a:spcPct val="20000"/>
              </a:spcBef>
              <a:spcAft>
                <a:spcPct val="0"/>
              </a:spcAft>
              <a:buChar char="–"/>
              <a:defRPr sz="2000">
                <a:solidFill>
                  <a:srgbClr val="003366"/>
                </a:solidFill>
                <a:latin typeface="Times New Roman"/>
                <a:ea typeface="+mn-ea"/>
                <a:cs typeface="Times New Roman"/>
              </a:defRPr>
            </a:lvl4pPr>
            <a:lvl5pPr marL="2057400" indent="-228600" algn="l" rtl="0" eaLnBrk="0" fontAlgn="base" hangingPunct="0">
              <a:spcBef>
                <a:spcPct val="20000"/>
              </a:spcBef>
              <a:spcAft>
                <a:spcPct val="0"/>
              </a:spcAft>
              <a:buChar char="»"/>
              <a:defRPr sz="2000">
                <a:solidFill>
                  <a:srgbClr val="003366"/>
                </a:solidFill>
                <a:latin typeface="Times New Roman"/>
                <a:ea typeface="+mn-ea"/>
                <a:cs typeface="Times New Roman"/>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dirty="0" smtClean="0">
                <a:solidFill>
                  <a:srgbClr val="800000"/>
                </a:solidFill>
              </a:rPr>
              <a:t>The online posterior becomes:</a:t>
            </a:r>
            <a:endParaRPr lang="en-US" dirty="0">
              <a:solidFill>
                <a:srgbClr val="800000"/>
              </a:solidFill>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538880036"/>
              </p:ext>
            </p:extLst>
          </p:nvPr>
        </p:nvGraphicFramePr>
        <p:xfrm>
          <a:off x="381000" y="4648200"/>
          <a:ext cx="8288337" cy="678595"/>
        </p:xfrm>
        <a:graphic>
          <a:graphicData uri="http://schemas.openxmlformats.org/presentationml/2006/ole">
            <mc:AlternateContent xmlns:mc="http://schemas.openxmlformats.org/markup-compatibility/2006">
              <mc:Choice xmlns:v="urn:schemas-microsoft-com:vml" Requires="v">
                <p:oleObj spid="_x0000_s2097" name="Equation" r:id="rId7" imgW="3721100" imgH="304800" progId="Equation.3">
                  <p:embed/>
                </p:oleObj>
              </mc:Choice>
              <mc:Fallback>
                <p:oleObj name="Equation" r:id="rId7" imgW="3721100" imgH="304800" progId="Equation.3">
                  <p:embed/>
                  <p:pic>
                    <p:nvPicPr>
                      <p:cNvPr id="0" name=""/>
                      <p:cNvPicPr/>
                      <p:nvPr/>
                    </p:nvPicPr>
                    <p:blipFill>
                      <a:blip r:embed="rId8"/>
                      <a:stretch>
                        <a:fillRect/>
                      </a:stretch>
                    </p:blipFill>
                    <p:spPr>
                      <a:xfrm>
                        <a:off x="381000" y="4648200"/>
                        <a:ext cx="8288337" cy="678595"/>
                      </a:xfrm>
                      <a:prstGeom prst="rect">
                        <a:avLst/>
                      </a:prstGeom>
                    </p:spPr>
                  </p:pic>
                </p:oleObj>
              </mc:Fallback>
            </mc:AlternateContent>
          </a:graphicData>
        </a:graphic>
      </p:graphicFrame>
    </p:spTree>
    <p:extLst>
      <p:ext uri="{BB962C8B-B14F-4D97-AF65-F5344CB8AC3E}">
        <p14:creationId xmlns:p14="http://schemas.microsoft.com/office/powerpoint/2010/main" val="2298614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&amp; full SLAM, </a:t>
            </a:r>
            <a:r>
              <a:rPr lang="en-US" dirty="0" err="1" smtClean="0"/>
              <a:t>cont</a:t>
            </a:r>
            <a:r>
              <a:rPr lang="en-US" dirty="0" smtClean="0"/>
              <a:t>…</a:t>
            </a:r>
            <a:endParaRPr lang="en-US" dirty="0"/>
          </a:p>
        </p:txBody>
      </p:sp>
      <p:sp>
        <p:nvSpPr>
          <p:cNvPr id="3" name="Content Placeholder 2"/>
          <p:cNvSpPr>
            <a:spLocks noGrp="1"/>
          </p:cNvSpPr>
          <p:nvPr>
            <p:ph idx="1"/>
          </p:nvPr>
        </p:nvSpPr>
        <p:spPr>
          <a:xfrm>
            <a:off x="304800" y="1524000"/>
            <a:ext cx="8839200" cy="4637088"/>
          </a:xfrm>
        </p:spPr>
        <p:txBody>
          <a:bodyPr/>
          <a:lstStyle/>
          <a:p>
            <a:r>
              <a:rPr lang="en-US" dirty="0" smtClean="0"/>
              <a:t>In practice, </a:t>
            </a:r>
            <a:r>
              <a:rPr lang="en-US" u="sng" dirty="0" smtClean="0"/>
              <a:t>calculating</a:t>
            </a:r>
            <a:r>
              <a:rPr lang="en-US" dirty="0" smtClean="0"/>
              <a:t> a full posterior is usually </a:t>
            </a:r>
            <a:r>
              <a:rPr lang="en-US" u="sng" dirty="0" smtClean="0"/>
              <a:t>infeasible</a:t>
            </a:r>
            <a:r>
              <a:rPr lang="en-US" dirty="0" smtClean="0"/>
              <a:t>.</a:t>
            </a:r>
          </a:p>
          <a:p>
            <a:r>
              <a:rPr lang="en-US" dirty="0" smtClean="0">
                <a:solidFill>
                  <a:srgbClr val="800000"/>
                </a:solidFill>
              </a:rPr>
              <a:t>Problems arise from two sources:</a:t>
            </a:r>
          </a:p>
          <a:p>
            <a:pPr lvl="1"/>
            <a:r>
              <a:rPr lang="en-US" u="sng" dirty="0" smtClean="0"/>
              <a:t>High dimensionality</a:t>
            </a:r>
            <a:r>
              <a:rPr lang="en-US" dirty="0" smtClean="0"/>
              <a:t> of the continuous parameter space. Many SLAM problems construct maps of tens of thousands of features and more. This involves </a:t>
            </a:r>
            <a:r>
              <a:rPr lang="en-US" dirty="0" err="1" smtClean="0"/>
              <a:t>pdfs</a:t>
            </a:r>
            <a:r>
              <a:rPr lang="en-US" dirty="0" smtClean="0"/>
              <a:t> over spaces with 10</a:t>
            </a:r>
            <a:r>
              <a:rPr lang="en-US" baseline="30000" dirty="0" smtClean="0"/>
              <a:t>5</a:t>
            </a:r>
            <a:r>
              <a:rPr lang="en-US" dirty="0" smtClean="0"/>
              <a:t> or more. Recall in localization it was over a space of 3.</a:t>
            </a:r>
          </a:p>
          <a:p>
            <a:pPr lvl="1"/>
            <a:r>
              <a:rPr lang="en-US" u="sng" dirty="0" smtClean="0">
                <a:solidFill>
                  <a:srgbClr val="008000"/>
                </a:solidFill>
              </a:rPr>
              <a:t>Large number</a:t>
            </a:r>
            <a:r>
              <a:rPr lang="en-US" dirty="0" smtClean="0">
                <a:solidFill>
                  <a:srgbClr val="008000"/>
                </a:solidFill>
              </a:rPr>
              <a:t> of discrete </a:t>
            </a:r>
            <a:r>
              <a:rPr lang="en-US" u="sng" dirty="0" smtClean="0">
                <a:solidFill>
                  <a:srgbClr val="008000"/>
                </a:solidFill>
              </a:rPr>
              <a:t>correspondence</a:t>
            </a:r>
            <a:r>
              <a:rPr lang="en-US" dirty="0" smtClean="0">
                <a:solidFill>
                  <a:srgbClr val="008000"/>
                </a:solidFill>
              </a:rPr>
              <a:t> variables.  The number of possible assignments to the vector of all correspondence variables </a:t>
            </a:r>
            <a:r>
              <a:rPr lang="en-US" i="1" dirty="0" smtClean="0">
                <a:solidFill>
                  <a:srgbClr val="008000"/>
                </a:solidFill>
              </a:rPr>
              <a:t>c</a:t>
            </a:r>
            <a:r>
              <a:rPr lang="en-US" i="1" baseline="-25000" dirty="0" smtClean="0">
                <a:solidFill>
                  <a:srgbClr val="008000"/>
                </a:solidFill>
              </a:rPr>
              <a:t>1:t</a:t>
            </a:r>
            <a:r>
              <a:rPr lang="en-US" baseline="-25000" dirty="0" smtClean="0">
                <a:solidFill>
                  <a:srgbClr val="008000"/>
                </a:solidFill>
              </a:rPr>
              <a:t> </a:t>
            </a:r>
            <a:r>
              <a:rPr lang="en-US" dirty="0" smtClean="0">
                <a:solidFill>
                  <a:srgbClr val="008000"/>
                </a:solidFill>
              </a:rPr>
              <a:t>grows exponentially in the time </a:t>
            </a:r>
            <a:r>
              <a:rPr lang="en-US" i="1" dirty="0" smtClean="0">
                <a:solidFill>
                  <a:srgbClr val="008000"/>
                </a:solidFill>
              </a:rPr>
              <a:t>t</a:t>
            </a:r>
            <a:r>
              <a:rPr lang="en-US" dirty="0" smtClean="0">
                <a:solidFill>
                  <a:srgbClr val="008000"/>
                </a:solidFill>
              </a:rPr>
              <a:t>.</a:t>
            </a:r>
            <a:endParaRPr lang="en-US" dirty="0">
              <a:solidFill>
                <a:srgbClr val="008000"/>
              </a:solidFill>
            </a:endParaRPr>
          </a:p>
        </p:txBody>
      </p:sp>
      <p:sp>
        <p:nvSpPr>
          <p:cNvPr id="4" name="Date Placeholder 3"/>
          <p:cNvSpPr>
            <a:spLocks noGrp="1"/>
          </p:cNvSpPr>
          <p:nvPr>
            <p:ph type="dt" sz="half" idx="10"/>
          </p:nvPr>
        </p:nvSpPr>
        <p:spPr/>
        <p:txBody>
          <a:bodyPr/>
          <a:lstStyle/>
          <a:p>
            <a:pPr>
              <a:defRPr/>
            </a:pPr>
            <a:r>
              <a:rPr lang="en-US" smtClean="0"/>
              <a:t>WEP 280</a:t>
            </a:r>
            <a:endParaRPr lang="en-US"/>
          </a:p>
        </p:txBody>
      </p:sp>
      <p:sp>
        <p:nvSpPr>
          <p:cNvPr id="5" name="Footer Placeholder 4"/>
          <p:cNvSpPr>
            <a:spLocks noGrp="1"/>
          </p:cNvSpPr>
          <p:nvPr>
            <p:ph type="ftr" sz="quarter" idx="11"/>
          </p:nvPr>
        </p:nvSpPr>
        <p:spPr/>
        <p:txBody>
          <a:bodyPr/>
          <a:lstStyle/>
          <a:p>
            <a:pPr>
              <a:defRPr/>
            </a:pPr>
            <a:r>
              <a:rPr lang="en-US" smtClean="0"/>
              <a:t>SLAM</a:t>
            </a:r>
            <a:endParaRPr lang="en-US"/>
          </a:p>
        </p:txBody>
      </p:sp>
      <p:sp>
        <p:nvSpPr>
          <p:cNvPr id="6" name="Slide Number Placeholder 5"/>
          <p:cNvSpPr>
            <a:spLocks noGrp="1"/>
          </p:cNvSpPr>
          <p:nvPr>
            <p:ph type="sldNum" sz="quarter" idx="12"/>
          </p:nvPr>
        </p:nvSpPr>
        <p:spPr/>
        <p:txBody>
          <a:bodyPr/>
          <a:lstStyle/>
          <a:p>
            <a:pPr>
              <a:defRPr/>
            </a:pPr>
            <a:r>
              <a:rPr lang="en-US" smtClean="0"/>
              <a:t>Slide </a:t>
            </a:r>
            <a:fld id="{9FF87144-A1C4-A743-BC37-8C2BB1B2E564}" type="slidenum">
              <a:rPr lang="en-US" smtClean="0"/>
              <a:pPr>
                <a:defRPr/>
              </a:pPr>
              <a:t>9</a:t>
            </a:fld>
            <a:endParaRPr lang="en-US"/>
          </a:p>
        </p:txBody>
      </p:sp>
    </p:spTree>
    <p:extLst>
      <p:ext uri="{BB962C8B-B14F-4D97-AF65-F5344CB8AC3E}">
        <p14:creationId xmlns:p14="http://schemas.microsoft.com/office/powerpoint/2010/main" val="811934735"/>
      </p:ext>
    </p:extLst>
  </p:cSld>
  <p:clrMapOvr>
    <a:masterClrMapping/>
  </p:clrMapOvr>
</p:sld>
</file>

<file path=ppt/theme/theme1.xml><?xml version="1.0" encoding="utf-8"?>
<a:theme xmlns:a="http://schemas.openxmlformats.org/drawingml/2006/main" name="2_Default Design">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Black"/>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3518</TotalTime>
  <Words>1441</Words>
  <Application>Microsoft Macintosh PowerPoint</Application>
  <PresentationFormat>On-screen Show (4:3)</PresentationFormat>
  <Paragraphs>203</Paragraphs>
  <Slides>31</Slides>
  <Notes>0</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31</vt:i4>
      </vt:variant>
    </vt:vector>
  </HeadingPairs>
  <TitlesOfParts>
    <vt:vector size="34" baseType="lpstr">
      <vt:lpstr>2_Default Design</vt:lpstr>
      <vt:lpstr>Default Design</vt:lpstr>
      <vt:lpstr>Equation</vt:lpstr>
      <vt:lpstr>Simultaneous Localization and Mapping (SLAM)</vt:lpstr>
      <vt:lpstr>Autonomous mobile robots</vt:lpstr>
      <vt:lpstr>Introduction</vt:lpstr>
      <vt:lpstr>Online SLAM</vt:lpstr>
      <vt:lpstr>Full SLAM</vt:lpstr>
      <vt:lpstr>Online &amp; Full SLAM problem</vt:lpstr>
      <vt:lpstr>SLAM</vt:lpstr>
      <vt:lpstr>Online &amp; full SLAM</vt:lpstr>
      <vt:lpstr>Online &amp; full SLAM, cont…</vt:lpstr>
      <vt:lpstr>SLAM with EKF</vt:lpstr>
      <vt:lpstr>EKF SLAM</vt:lpstr>
      <vt:lpstr>SLAM with known correspondences</vt:lpstr>
      <vt:lpstr>SLAM with known correspondence</vt:lpstr>
      <vt:lpstr>PowerPoint Presentation</vt:lpstr>
      <vt:lpstr>EKF SLAM results</vt:lpstr>
      <vt:lpstr>EKF SLAM with unknown correspondence</vt:lpstr>
      <vt:lpstr>SLAM with unknown correspondences</vt:lpstr>
      <vt:lpstr>PowerPoint Presentation</vt:lpstr>
      <vt:lpstr>PowerPoint Presentation</vt:lpstr>
      <vt:lpstr>PowerPoint Presentation</vt:lpstr>
      <vt:lpstr>PowerPoint Presentation</vt:lpstr>
      <vt:lpstr>Underwater vehicle Oberon</vt:lpstr>
      <vt:lpstr>MIT B21</vt:lpstr>
      <vt:lpstr>Feature selection &amp; map management</vt:lpstr>
      <vt:lpstr>Feature selection &amp; map management</vt:lpstr>
      <vt:lpstr>Numerical instability of EKF SLAM</vt:lpstr>
      <vt:lpstr>Reduce EKF brittleness</vt:lpstr>
      <vt:lpstr>Spatial arrangement</vt:lpstr>
      <vt:lpstr>Signatures</vt:lpstr>
      <vt:lpstr>Disadvantages of EKF SLAM</vt:lpstr>
      <vt:lpstr>Fundamental dilemma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1 Cameras &amp; Radiometry</dc:title>
  <cp:lastModifiedBy>Microsoft Office User</cp:lastModifiedBy>
  <cp:revision>223</cp:revision>
  <dcterms:created xsi:type="dcterms:W3CDTF">2008-02-25T19:40:28Z</dcterms:created>
  <dcterms:modified xsi:type="dcterms:W3CDTF">2014-01-12T08:03:42Z</dcterms:modified>
</cp:coreProperties>
</file>